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223A54"/>
                </a:solidFill>
                <a:latin typeface="Aptos Display"/>
              </a:defRPr>
            </a:pPr>
            <a:r>
              <a:t>INCLUSIVE EDUCATION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Respect • Acceptance • Empathy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Every learner belongs. Every voice matters.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1/25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What Is Inclusive Education?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A classroom where all learners learn, participate and belong together.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Remove barriers • Provide support • Celebrate diversity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2/25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The Inclusion Circle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BELONGING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Respect • Acceptance • Participation • Equity •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3/25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Why Inclusion Matters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Inclusive classrooms build confidence, cooperation and a sense of belonging.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No learner should be left behind.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4/25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Diversity Makes Us Stronger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Students may differ in abilities, languages, cultures, interests and learning needs.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Different does not mean less.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5/25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RESPECT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Listen • Value • Encourage • Be kind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Respect means treating every person with dignity.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6/25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ACCEPTANCE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Welcome people as they are.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Acceptance means giving everyone space to participate without judgment.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7/25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EMPATHY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Pause • Understand • Support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Ask: “How might this person be feeling?”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8/25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Equality vs Equity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EQUALITY = Everyone gets the same.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EQUITY = Everyone gets the support they need to participate.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9/25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Every Learner Can Contribute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One student may draw, another may explain, organize, calculate or lead.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Strengths are different—and valuable.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10/25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Respecting Different Abilities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Focus on strengths and progress.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Ask before helping • Provide appropriate support • Never mock assistive tools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11/25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Different Ways of Learning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Use pictures, discussion, demonstrations, practice and hands-on tasks.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Flexible teaching creates more entry points for learners.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12/25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Inclusive Language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Use words that respect the person.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Avoid labels, insults, stereotypes and jokes about differences.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13/25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Words That Help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Instead of “You can’t do it” → “Let’s find a way.”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Instead of “That’s weird” → “Tell me more about it.”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14/25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Breaking Stereotypes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Do not assume what someone can or cannot do.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Give every learner opportunities to speak, lead and succeed.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15/25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Bullying &amp; Exclusion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Do not laugh, join in or spread hurtful messages.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Include others • Speak up safely • Tell a trusted adult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16/25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How Students Can Include Others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Invite • Listen • Share • Take turns • Encourage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A small act of kindness can change someone's school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17/25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The Teacher’s Role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Create a safe environment.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Use varied teaching methods • Notice barriers • Encourage every voice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18/25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An Accessible Classroom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D3741"/>
                </a:solidFill>
                <a:latin typeface="Aptos"/>
              </a:defRPr>
            </a:pPr>
            <a:r>
              <a:t>Clear pathways • Readable materials • Visual supports • Flexible seating • Accessible activities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Design learning so more students can participate.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19/25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Inclusive Group 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Give everyone a meaningful role.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Rotate roles • Make space for quieter voices • Celebrate team contributions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20/25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ACTIVITY: WALK IN MY SHOES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Think of a student who feels left out.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What might they feel? What could a classmate do? Share one inclusive 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21/25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ROLE-PLAY: THE EMPTY SEAT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48088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31552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04120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87584" y="1828800"/>
            <a:ext cx="210312" cy="210312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360152" y="2029968"/>
            <a:ext cx="265176" cy="384048"/>
          </a:xfrm>
          <a:prstGeom prst="round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A new student sits alone during group work.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Invite • Listen • Make space • Introduce them • Include them in the task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22/25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STORY: EVERYONE HAS A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828800"/>
            <a:ext cx="777240" cy="777240"/>
          </a:xfrm>
          <a:prstGeom prst="ellipse">
            <a:avLst/>
          </a:prstGeom>
          <a:solidFill>
            <a:srgbClr val="3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D3741"/>
                </a:solidFill>
                <a:latin typeface="Aptos"/>
              </a:defRPr>
            </a:pPr>
            <a:r>
              <a:t>A project team discovers that each member has a different strength.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When they combine their strengths, the whole team succeeds.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23/25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Our Inclusion Guidelines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9875520" y="1828800"/>
            <a:ext cx="777240" cy="777240"/>
          </a:xfrm>
          <a:prstGeom prst="star5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D3741"/>
                </a:solidFill>
                <a:latin typeface="Aptos"/>
              </a:defRPr>
            </a:pPr>
            <a:r>
              <a:t>1. Listen respectfully</a:t>
            </a:r>
            <a:br/>
            <a:r>
              <a:t>2. Use kind language</a:t>
            </a:r>
            <a:br/>
            <a:r>
              <a:t>3. Include others</a:t>
            </a:r>
            <a:br/>
            <a:r>
              <a:t>4. Never mock differences</a:t>
            </a:r>
            <a:br/>
            <a:r>
              <a:t>5. Ask before helping</a:t>
            </a:r>
            <a:br/>
            <a:r>
              <a:t>6. Celebrate progress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24/25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23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2412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23A54"/>
                </a:solidFill>
                <a:latin typeface="Aptos Display"/>
              </a:defRPr>
            </a:pPr>
            <a:r>
              <a:t>INCLUSION PLEDGE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4343400"/>
          </a:xfrm>
          <a:prstGeom prst="roundRect">
            <a:avLst/>
          </a:prstGeom>
          <a:solidFill>
            <a:srgbClr val="F5F8FA"/>
          </a:solidFill>
          <a:ln>
            <a:solidFill>
              <a:srgbClr val="E1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9875520" y="1828800"/>
            <a:ext cx="777240" cy="777240"/>
          </a:xfrm>
          <a:prstGeom prst="heart">
            <a:avLst/>
          </a:prstGeom>
          <a:solidFill>
            <a:srgbClr val="EB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8321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D3741"/>
                </a:solidFill>
                <a:latin typeface="Aptos"/>
              </a:defRPr>
            </a:pPr>
            <a:r>
              <a:t>“I will respect every person. I will accept differences. I will listen with empathy. I will include others. I will speak up against unfairness.”</a:t>
            </a:r>
          </a:p>
          <a:p>
            <a:pPr>
              <a:spcBef>
                <a:spcPts val="1800"/>
              </a:spcBef>
              <a:defRPr sz="1800">
                <a:solidFill>
                  <a:srgbClr val="378B8B"/>
                </a:solidFill>
                <a:latin typeface="Aptos"/>
              </a:defRPr>
            </a:pPr>
            <a:r>
              <a:t>EVERYONE BELONGS • EVERYONE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080760"/>
            <a:ext cx="10058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E78"/>
                </a:solidFill>
              </a:defRPr>
            </a:pPr>
            <a:r>
              <a:t>Inclusive Education • 25/25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