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5F5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69848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3700" b="1">
                <a:solidFill>
                  <a:srgbClr val="377E52"/>
                </a:solidFill>
                <a:latin typeface="Aptos"/>
              </a:defRPr>
            </a:pPr>
            <a:r>
              <a:t>HOW CAN WE PLAN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" y="1234440"/>
            <a:ext cx="1014984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3400" b="1">
                <a:solidFill>
                  <a:srgbClr val="F4AD58"/>
                </a:solidFill>
                <a:latin typeface="Aptos"/>
              </a:defRPr>
            </a:pPr>
            <a:r>
              <a:t>A BALANCED DIET?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54480" y="2057400"/>
            <a:ext cx="90525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800" b="0">
                <a:solidFill>
                  <a:srgbClr val="2A372E"/>
                </a:solidFill>
                <a:latin typeface="Aptos"/>
              </a:defRPr>
            </a:pPr>
            <a:r>
              <a:t>A simple guide for making healthy and tasty meals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749039" y="2834640"/>
            <a:ext cx="4663440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377E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069080" y="3154680"/>
            <a:ext cx="1051560" cy="713232"/>
          </a:xfrm>
          <a:prstGeom prst="roundRect">
            <a:avLst/>
          </a:prstGeom>
          <a:solidFill>
            <a:srgbClr val="FFF0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069080" y="3172968"/>
            <a:ext cx="10515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0">
                <a:solidFill>
                  <a:srgbClr val="2A372E"/>
                </a:solidFill>
                <a:latin typeface="Aptos"/>
              </a:defRPr>
            </a:pPr>
            <a:r>
              <a:t>🍚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532120" y="3063240"/>
            <a:ext cx="1051560" cy="713232"/>
          </a:xfrm>
          <a:prstGeom prst="roundRect">
            <a:avLst/>
          </a:prstGeom>
          <a:solidFill>
            <a:srgbClr val="E5F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532120" y="3081528"/>
            <a:ext cx="10515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0">
                <a:solidFill>
                  <a:srgbClr val="2A372E"/>
                </a:solidFill>
                <a:latin typeface="Aptos"/>
              </a:defRPr>
            </a:pPr>
            <a:r>
              <a:t>🥦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903720" y="3154680"/>
            <a:ext cx="1051560" cy="713232"/>
          </a:xfrm>
          <a:prstGeom prst="roundRect">
            <a:avLst/>
          </a:prstGeom>
          <a:solidFill>
            <a:srgbClr val="FA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903720" y="3172968"/>
            <a:ext cx="10515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0">
                <a:solidFill>
                  <a:srgbClr val="2A372E"/>
                </a:solidFill>
                <a:latin typeface="Aptos"/>
              </a:defRPr>
            </a:pPr>
            <a:r>
              <a:t>🍎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800600" y="4160520"/>
            <a:ext cx="1051560" cy="713232"/>
          </a:xfrm>
          <a:prstGeom prst="roundRect">
            <a:avLst/>
          </a:prstGeom>
          <a:solidFill>
            <a:srgbClr val="E2F1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800600" y="4178807"/>
            <a:ext cx="10515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0">
                <a:solidFill>
                  <a:srgbClr val="2A372E"/>
                </a:solidFill>
                <a:latin typeface="Aptos"/>
              </a:defRPr>
            </a:pPr>
            <a:r>
              <a:t>🫘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0" y="4160520"/>
            <a:ext cx="1051560" cy="713232"/>
          </a:xfrm>
          <a:prstGeom prst="roundRect">
            <a:avLst/>
          </a:prstGeom>
          <a:solidFill>
            <a:srgbClr val="EDE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0" y="4178807"/>
            <a:ext cx="10515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0">
                <a:solidFill>
                  <a:srgbClr val="2A372E"/>
                </a:solidFill>
                <a:latin typeface="Aptos"/>
              </a:defRPr>
            </a:pPr>
            <a:r>
              <a:t>🥛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37560" y="5532120"/>
            <a:ext cx="54864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600" b="1">
                <a:solidFill>
                  <a:srgbClr val="377E52"/>
                </a:solidFill>
                <a:latin typeface="Aptos"/>
              </a:defRPr>
            </a:pPr>
            <a:r>
              <a:t>CLASS 5 • SCIENCE PROJECT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C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110642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1">
                <a:solidFill>
                  <a:srgbClr val="377E52"/>
                </a:solidFill>
                <a:latin typeface="Aptos"/>
              </a:defRPr>
            </a:pPr>
            <a:r>
              <a:t>What Is a Balanced Diet?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932688"/>
            <a:ext cx="103327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0">
                <a:solidFill>
                  <a:srgbClr val="69746C"/>
                </a:solidFill>
                <a:latin typeface="Aptos"/>
              </a:defRPr>
            </a:pPr>
            <a:r>
              <a:t>The right mix of foods helps our body get the nutrients it needs.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60120" y="1417320"/>
            <a:ext cx="10241280" cy="1143000"/>
          </a:xfrm>
          <a:prstGeom prst="roundRect">
            <a:avLst/>
          </a:prstGeom>
          <a:solidFill>
            <a:srgbClr val="FFF0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234440" y="1554480"/>
            <a:ext cx="969264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000" b="1">
                <a:solidFill>
                  <a:srgbClr val="2A372E"/>
                </a:solidFill>
                <a:latin typeface="Aptos"/>
              </a:defRPr>
            </a:pPr>
            <a:r>
              <a:t>A balanced diet includes a variety of foods that provide energy, help us grow and repair our body, and support good health.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3063240"/>
            <a:ext cx="2468880" cy="2331720"/>
          </a:xfrm>
          <a:prstGeom prst="roundRect">
            <a:avLst/>
          </a:prstGeom>
          <a:solidFill>
            <a:srgbClr val="FFF0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3172968"/>
            <a:ext cx="2249424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800" b="0">
                <a:solidFill>
                  <a:srgbClr val="2A372E"/>
                </a:solidFill>
                <a:latin typeface="Aptos"/>
              </a:defRPr>
            </a:pPr>
            <a:r>
              <a:t>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3721608"/>
            <a:ext cx="2139696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700" b="1">
                <a:solidFill>
                  <a:srgbClr val="377E52"/>
                </a:solidFill>
                <a:latin typeface="Aptos"/>
              </a:defRPr>
            </a:pPr>
            <a:r>
              <a:t>Energy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2688" y="4178808"/>
            <a:ext cx="2066544" cy="109727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300" b="0">
                <a:solidFill>
                  <a:srgbClr val="2A372E"/>
                </a:solidFill>
                <a:latin typeface="Aptos"/>
              </a:defRPr>
            </a:pPr>
            <a:r>
              <a:t>Carbohydrates &amp; healthy fats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520439" y="3063240"/>
            <a:ext cx="2468880" cy="2331720"/>
          </a:xfrm>
          <a:prstGeom prst="roundRect">
            <a:avLst/>
          </a:prstGeom>
          <a:solidFill>
            <a:srgbClr val="E2F1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30168" y="3172968"/>
            <a:ext cx="2249424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800" b="0">
                <a:solidFill>
                  <a:srgbClr val="2A372E"/>
                </a:solidFill>
                <a:latin typeface="Aptos"/>
              </a:defRPr>
            </a:pPr>
            <a:r>
              <a:t>💪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85031" y="3721608"/>
            <a:ext cx="2139696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700" b="1">
                <a:solidFill>
                  <a:srgbClr val="377E52"/>
                </a:solidFill>
                <a:latin typeface="Aptos"/>
              </a:defRPr>
            </a:pPr>
            <a:r>
              <a:t>Growth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21607" y="4178808"/>
            <a:ext cx="2066544" cy="109727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300" b="0">
                <a:solidFill>
                  <a:srgbClr val="2A372E"/>
                </a:solidFill>
                <a:latin typeface="Aptos"/>
              </a:defRPr>
            </a:pPr>
            <a:r>
              <a:t>Proteins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09359" y="3063240"/>
            <a:ext cx="2468880" cy="2331720"/>
          </a:xfrm>
          <a:prstGeom prst="roundRect">
            <a:avLst/>
          </a:prstGeom>
          <a:solidFill>
            <a:srgbClr val="FA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19088" y="3172968"/>
            <a:ext cx="2249424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800" b="0">
                <a:solidFill>
                  <a:srgbClr val="2A372E"/>
                </a:solidFill>
                <a:latin typeface="Aptos"/>
              </a:defRPr>
            </a:pPr>
            <a:r>
              <a:t>🛡️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3951" y="3721608"/>
            <a:ext cx="2139696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700" b="1">
                <a:solidFill>
                  <a:srgbClr val="377E52"/>
                </a:solidFill>
                <a:latin typeface="Aptos"/>
              </a:defRPr>
            </a:pPr>
            <a:r>
              <a:t>Protection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10527" y="4178808"/>
            <a:ext cx="2066544" cy="109727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300" b="0">
                <a:solidFill>
                  <a:srgbClr val="2A372E"/>
                </a:solidFill>
                <a:latin typeface="Aptos"/>
              </a:defRPr>
            </a:pPr>
            <a:r>
              <a:t>Vitamins &amp; minerals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098280" y="3063240"/>
            <a:ext cx="2468880" cy="2331720"/>
          </a:xfrm>
          <a:prstGeom prst="roundRect">
            <a:avLst/>
          </a:prstGeom>
          <a:solidFill>
            <a:srgbClr val="E5F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208007" y="3172968"/>
            <a:ext cx="2249424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800" b="0">
                <a:solidFill>
                  <a:srgbClr val="2A372E"/>
                </a:solidFill>
                <a:latin typeface="Aptos"/>
              </a:defRPr>
            </a:pPr>
            <a:r>
              <a:t>💧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62872" y="3721608"/>
            <a:ext cx="2139696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700" b="1">
                <a:solidFill>
                  <a:srgbClr val="377E52"/>
                </a:solidFill>
                <a:latin typeface="Aptos"/>
              </a:defRPr>
            </a:pPr>
            <a:r>
              <a:t>Body functions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99448" y="4178808"/>
            <a:ext cx="2066544" cy="109727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300" b="0">
                <a:solidFill>
                  <a:srgbClr val="2A372E"/>
                </a:solidFill>
                <a:latin typeface="Aptos"/>
              </a:defRPr>
            </a:pPr>
            <a:r>
              <a:t>Water &amp; fibre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" y="6510528"/>
            <a:ext cx="112471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900" b="0">
                <a:solidFill>
                  <a:srgbClr val="69746C"/>
                </a:solidFill>
                <a:latin typeface="Aptos"/>
              </a:defRPr>
            </a:pPr>
            <a:r>
              <a:t>How Can We Plan a Balanced Diet? • Class 5 •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C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110642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1">
                <a:solidFill>
                  <a:srgbClr val="377E52"/>
                </a:solidFill>
                <a:latin typeface="Aptos"/>
              </a:defRPr>
            </a:pPr>
            <a:r>
              <a:t>Step 1: Know Your Food Groups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02920" y="1417320"/>
            <a:ext cx="2057400" cy="4389120"/>
          </a:xfrm>
          <a:prstGeom prst="roundRect">
            <a:avLst/>
          </a:prstGeom>
          <a:solidFill>
            <a:srgbClr val="FFF0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627632"/>
            <a:ext cx="1874519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0">
                <a:solidFill>
                  <a:srgbClr val="2A372E"/>
                </a:solidFill>
                <a:latin typeface="Aptos"/>
              </a:defRPr>
            </a:pPr>
            <a:r>
              <a:t>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2331720"/>
            <a:ext cx="1828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600" b="1">
                <a:solidFill>
                  <a:srgbClr val="377E52"/>
                </a:solidFill>
                <a:latin typeface="Aptos"/>
              </a:defRPr>
            </a:pPr>
            <a:r>
              <a:t>Grains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9224" y="2926080"/>
            <a:ext cx="1764792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300" b="0">
                <a:solidFill>
                  <a:srgbClr val="2A372E"/>
                </a:solidFill>
                <a:latin typeface="Aptos"/>
              </a:defRPr>
            </a:pPr>
            <a:r>
              <a:t>Rice, chapati, oats, corn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9224" y="4251960"/>
            <a:ext cx="1764792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300" b="1">
                <a:solidFill>
                  <a:srgbClr val="377E52"/>
                </a:solidFill>
                <a:latin typeface="Aptos"/>
              </a:defRPr>
            </a:pPr>
            <a:r>
              <a:t>Provides:</a:t>
            </a:r>
            <a:br/>
            <a:r>
              <a:t>Energy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34639" y="1417320"/>
            <a:ext cx="2057400" cy="4389120"/>
          </a:xfrm>
          <a:prstGeom prst="roundRect">
            <a:avLst/>
          </a:prstGeom>
          <a:solidFill>
            <a:srgbClr val="E2F1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926079" y="1627632"/>
            <a:ext cx="1874519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0">
                <a:solidFill>
                  <a:srgbClr val="2A372E"/>
                </a:solidFill>
                <a:latin typeface="Aptos"/>
              </a:defRPr>
            </a:pPr>
            <a:r>
              <a:t>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44368" y="2331720"/>
            <a:ext cx="1828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600" b="1">
                <a:solidFill>
                  <a:srgbClr val="377E52"/>
                </a:solidFill>
                <a:latin typeface="Aptos"/>
              </a:defRPr>
            </a:pPr>
            <a:r>
              <a:t>Protein foods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80944" y="2926080"/>
            <a:ext cx="1764792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300" b="0">
                <a:solidFill>
                  <a:srgbClr val="2A372E"/>
                </a:solidFill>
                <a:latin typeface="Aptos"/>
              </a:defRPr>
            </a:pPr>
            <a:r>
              <a:t>Dal, beans, eggs, milk, nuts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80944" y="4251960"/>
            <a:ext cx="1764792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300" b="1">
                <a:solidFill>
                  <a:srgbClr val="377E52"/>
                </a:solidFill>
                <a:latin typeface="Aptos"/>
              </a:defRPr>
            </a:pPr>
            <a:r>
              <a:t>Provides:</a:t>
            </a:r>
            <a:br/>
            <a:r>
              <a:t>Growth &amp; repair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166359" y="1417320"/>
            <a:ext cx="2057400" cy="4389120"/>
          </a:xfrm>
          <a:prstGeom prst="roundRect">
            <a:avLst/>
          </a:prstGeom>
          <a:solidFill>
            <a:srgbClr val="E5F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57799" y="1627632"/>
            <a:ext cx="1874519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0">
                <a:solidFill>
                  <a:srgbClr val="2A372E"/>
                </a:solidFill>
                <a:latin typeface="Aptos"/>
              </a:defRPr>
            </a:pPr>
            <a:r>
              <a:t>🥦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76088" y="2331720"/>
            <a:ext cx="1828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600" b="1">
                <a:solidFill>
                  <a:srgbClr val="377E52"/>
                </a:solidFill>
                <a:latin typeface="Aptos"/>
              </a:defRPr>
            </a:pPr>
            <a:r>
              <a:t>Vegetables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12664" y="2926080"/>
            <a:ext cx="1764792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300" b="0">
                <a:solidFill>
                  <a:srgbClr val="2A372E"/>
                </a:solidFill>
                <a:latin typeface="Aptos"/>
              </a:defRPr>
            </a:pPr>
            <a:r>
              <a:t>Leafy greens, carrots, peas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12664" y="4251960"/>
            <a:ext cx="1764792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300" b="1">
                <a:solidFill>
                  <a:srgbClr val="377E52"/>
                </a:solidFill>
                <a:latin typeface="Aptos"/>
              </a:defRPr>
            </a:pPr>
            <a:r>
              <a:t>Provides:</a:t>
            </a:r>
            <a:br/>
            <a:r>
              <a:t>Vitamins &amp; minerals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498079" y="1417320"/>
            <a:ext cx="2057400" cy="4389120"/>
          </a:xfrm>
          <a:prstGeom prst="roundRect">
            <a:avLst/>
          </a:prstGeom>
          <a:solidFill>
            <a:srgbClr val="FA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589519" y="1627632"/>
            <a:ext cx="1874519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0">
                <a:solidFill>
                  <a:srgbClr val="2A372E"/>
                </a:solidFill>
                <a:latin typeface="Aptos"/>
              </a:defRPr>
            </a:pPr>
            <a:r>
              <a:t>🍎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07807" y="2331720"/>
            <a:ext cx="1828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600" b="1">
                <a:solidFill>
                  <a:srgbClr val="377E52"/>
                </a:solidFill>
                <a:latin typeface="Aptos"/>
              </a:defRPr>
            </a:pPr>
            <a:r>
              <a:t>Fruits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44383" y="2926080"/>
            <a:ext cx="1764792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300" b="0">
                <a:solidFill>
                  <a:srgbClr val="2A372E"/>
                </a:solidFill>
                <a:latin typeface="Aptos"/>
              </a:defRPr>
            </a:pPr>
            <a:r>
              <a:t>Apple, banana, orange, guava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44383" y="4251960"/>
            <a:ext cx="1764792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300" b="1">
                <a:solidFill>
                  <a:srgbClr val="377E52"/>
                </a:solidFill>
                <a:latin typeface="Aptos"/>
              </a:defRPr>
            </a:pPr>
            <a:r>
              <a:t>Provides:</a:t>
            </a:r>
            <a:br/>
            <a:r>
              <a:t>Vitamins &amp; fibre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829800" y="1417320"/>
            <a:ext cx="2057400" cy="4389120"/>
          </a:xfrm>
          <a:prstGeom prst="roundRect">
            <a:avLst/>
          </a:prstGeom>
          <a:solidFill>
            <a:srgbClr val="EDE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921240" y="1627632"/>
            <a:ext cx="1874519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0">
                <a:solidFill>
                  <a:srgbClr val="2A372E"/>
                </a:solidFill>
                <a:latin typeface="Aptos"/>
              </a:defRPr>
            </a:pPr>
            <a:r>
              <a:t>🥛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939528" y="2331720"/>
            <a:ext cx="1828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600" b="1">
                <a:solidFill>
                  <a:srgbClr val="377E52"/>
                </a:solidFill>
                <a:latin typeface="Aptos"/>
              </a:defRPr>
            </a:pPr>
            <a:r>
              <a:t>Milk/curd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976104" y="2926080"/>
            <a:ext cx="1764792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300" b="0">
                <a:solidFill>
                  <a:srgbClr val="2A372E"/>
                </a:solidFill>
                <a:latin typeface="Aptos"/>
              </a:defRPr>
            </a:pPr>
            <a:r>
              <a:t>Milk, curd, paneer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976104" y="4251960"/>
            <a:ext cx="1764792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300" b="1">
                <a:solidFill>
                  <a:srgbClr val="377E52"/>
                </a:solidFill>
                <a:latin typeface="Aptos"/>
              </a:defRPr>
            </a:pPr>
            <a:r>
              <a:t>Provides:</a:t>
            </a:r>
            <a:br/>
            <a:r>
              <a:t>Calcium &amp; protein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510528"/>
            <a:ext cx="112471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900" b="0">
                <a:solidFill>
                  <a:srgbClr val="69746C"/>
                </a:solidFill>
                <a:latin typeface="Aptos"/>
              </a:defRPr>
            </a:pPr>
            <a:r>
              <a:t>How Can We Plan a Balanced Diet? • Class 5 •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C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110642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1">
                <a:solidFill>
                  <a:srgbClr val="377E52"/>
                </a:solidFill>
                <a:latin typeface="Aptos"/>
              </a:defRPr>
            </a:pPr>
            <a:r>
              <a:t>Step 2: Build a Healthy Plate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932688"/>
            <a:ext cx="103327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0">
                <a:solidFill>
                  <a:srgbClr val="69746C"/>
                </a:solidFill>
                <a:latin typeface="Aptos"/>
              </a:defRPr>
            </a:pPr>
            <a:r>
              <a:t>Think: variety + balance + appropriate portions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1417320"/>
            <a:ext cx="498348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377E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051560" y="1737360"/>
            <a:ext cx="2148840" cy="1600200"/>
          </a:xfrm>
          <a:prstGeom prst="roundRect">
            <a:avLst/>
          </a:prstGeom>
          <a:solidFill>
            <a:srgbClr val="E5F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51560" y="1965960"/>
            <a:ext cx="2148840" cy="1143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800" b="1">
                <a:solidFill>
                  <a:srgbClr val="377E52"/>
                </a:solidFill>
                <a:latin typeface="Aptos"/>
              </a:defRPr>
            </a:pPr>
            <a:r>
              <a:t>🥦</a:t>
            </a:r>
            <a:br/>
            <a:r>
              <a:t>VEGETABLES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37560" y="1737360"/>
            <a:ext cx="2148840" cy="1600200"/>
          </a:xfrm>
          <a:prstGeom prst="roundRect">
            <a:avLst/>
          </a:prstGeom>
          <a:solidFill>
            <a:srgbClr val="FFF0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337560" y="1965960"/>
            <a:ext cx="2148840" cy="1143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800" b="1">
                <a:solidFill>
                  <a:srgbClr val="377E52"/>
                </a:solidFill>
                <a:latin typeface="Aptos"/>
              </a:defRPr>
            </a:pPr>
            <a:r>
              <a:t>🍚</a:t>
            </a:r>
            <a:br/>
            <a:r>
              <a:t>GRAINS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51560" y="3566160"/>
            <a:ext cx="2148840" cy="1600200"/>
          </a:xfrm>
          <a:prstGeom prst="roundRect">
            <a:avLst/>
          </a:prstGeom>
          <a:solidFill>
            <a:srgbClr val="FA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3794760"/>
            <a:ext cx="2148840" cy="1143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800" b="1">
                <a:solidFill>
                  <a:srgbClr val="377E52"/>
                </a:solidFill>
                <a:latin typeface="Aptos"/>
              </a:defRPr>
            </a:pPr>
            <a:r>
              <a:t>🍎</a:t>
            </a:r>
            <a:br/>
            <a:r>
              <a:t>FRUITS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37560" y="3566160"/>
            <a:ext cx="2148840" cy="1600200"/>
          </a:xfrm>
          <a:prstGeom prst="roundRect">
            <a:avLst/>
          </a:prstGeom>
          <a:solidFill>
            <a:srgbClr val="E2F1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37560" y="3794760"/>
            <a:ext cx="2148840" cy="1143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800" b="1">
                <a:solidFill>
                  <a:srgbClr val="377E52"/>
                </a:solidFill>
                <a:latin typeface="Aptos"/>
              </a:defRPr>
            </a:pPr>
            <a:r>
              <a:t>🫘</a:t>
            </a:r>
            <a:br/>
            <a:r>
              <a:t>PROTEIN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7920" y="1508760"/>
            <a:ext cx="46634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000" b="1">
                <a:solidFill>
                  <a:srgbClr val="F4AD58"/>
                </a:solidFill>
                <a:latin typeface="Aptos"/>
              </a:defRPr>
            </a:pPr>
            <a:r>
              <a:t>THE BALANCED PLATE FORMULA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63640" y="2286000"/>
            <a:ext cx="457200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700" b="0">
                <a:solidFill>
                  <a:srgbClr val="2A372E"/>
                </a:solidFill>
                <a:latin typeface="Aptos"/>
              </a:defRPr>
            </a:pPr>
            <a:r>
              <a:t>🌈 Include different colours</a:t>
            </a:r>
            <a:br/>
            <a:r>
              <a:t>🥦 Add vegetables and fruits</a:t>
            </a:r>
            <a:br/>
            <a:r>
              <a:t>🍚 Include grains</a:t>
            </a:r>
            <a:br/>
            <a:r>
              <a:t>🫘 Add a protein food</a:t>
            </a:r>
            <a:br/>
            <a:r>
              <a:t>🥛 Include milk/curd or another suitable source</a:t>
            </a:r>
            <a:br/>
            <a:r>
              <a:t>💧 Drink water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5080" y="5074920"/>
            <a:ext cx="43891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700" b="1">
                <a:solidFill>
                  <a:srgbClr val="377E52"/>
                </a:solidFill>
                <a:latin typeface="Aptos"/>
              </a:defRPr>
            </a:pPr>
            <a:r>
              <a:t>No single food gives us everything!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6510528"/>
            <a:ext cx="112471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900" b="0">
                <a:solidFill>
                  <a:srgbClr val="69746C"/>
                </a:solidFill>
                <a:latin typeface="Aptos"/>
              </a:defRPr>
            </a:pPr>
            <a:r>
              <a:t>How Can We Plan a Balanced Diet? • Class 5 •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C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110642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1">
                <a:solidFill>
                  <a:srgbClr val="377E52"/>
                </a:solidFill>
                <a:latin typeface="Aptos"/>
              </a:defRPr>
            </a:pPr>
            <a:r>
              <a:t>Step 3: Choose Variety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280160"/>
            <a:ext cx="103327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000" b="1">
                <a:solidFill>
                  <a:srgbClr val="2A372E"/>
                </a:solidFill>
                <a:latin typeface="Aptos"/>
              </a:defRPr>
            </a:pPr>
            <a:r>
              <a:t>Eating different foods helps us get different nutrients.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965960"/>
            <a:ext cx="10332720" cy="749808"/>
          </a:xfrm>
          <a:prstGeom prst="roundRect">
            <a:avLst/>
          </a:prstGeom>
          <a:solidFill>
            <a:srgbClr val="FFF0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1993391"/>
            <a:ext cx="6858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400" b="0">
                <a:solidFill>
                  <a:srgbClr val="2A372E"/>
                </a:solidFill>
                <a:latin typeface="Aptos"/>
              </a:defRPr>
            </a:pPr>
            <a:r>
              <a:t>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74519" y="1993391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1">
                <a:solidFill>
                  <a:srgbClr val="377E52"/>
                </a:solidFill>
                <a:latin typeface="Aptos"/>
              </a:defRPr>
            </a:pPr>
            <a:r>
              <a:t>Choose different grains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17720" y="1993391"/>
            <a:ext cx="62179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0">
                <a:solidFill>
                  <a:srgbClr val="2A372E"/>
                </a:solidFill>
                <a:latin typeface="Aptos"/>
              </a:defRPr>
            </a:pPr>
            <a:r>
              <a:t>Rice, wheat, oats, millets, corn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2926080"/>
            <a:ext cx="10332720" cy="749808"/>
          </a:xfrm>
          <a:prstGeom prst="roundRect">
            <a:avLst/>
          </a:prstGeom>
          <a:solidFill>
            <a:srgbClr val="E5F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2953512"/>
            <a:ext cx="6858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400" b="0">
                <a:solidFill>
                  <a:srgbClr val="2A372E"/>
                </a:solidFill>
                <a:latin typeface="Aptos"/>
              </a:defRPr>
            </a:pPr>
            <a:r>
              <a:t>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74519" y="2953512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1">
                <a:solidFill>
                  <a:srgbClr val="377E52"/>
                </a:solidFill>
                <a:latin typeface="Aptos"/>
              </a:defRPr>
            </a:pPr>
            <a:r>
              <a:t>Eat colourful produce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7720" y="2953512"/>
            <a:ext cx="62179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0">
                <a:solidFill>
                  <a:srgbClr val="2A372E"/>
                </a:solidFill>
                <a:latin typeface="Aptos"/>
              </a:defRPr>
            </a:pPr>
            <a:r>
              <a:t>Try different fruits &amp; vegetables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14400" y="3886200"/>
            <a:ext cx="10332720" cy="749808"/>
          </a:xfrm>
          <a:prstGeom prst="roundRect">
            <a:avLst/>
          </a:prstGeom>
          <a:solidFill>
            <a:srgbClr val="E2F1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97280" y="3913632"/>
            <a:ext cx="6858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400" b="0">
                <a:solidFill>
                  <a:srgbClr val="2A372E"/>
                </a:solidFill>
                <a:latin typeface="Aptos"/>
              </a:defRPr>
            </a:pPr>
            <a:r>
              <a:t>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74519" y="3913632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1">
                <a:solidFill>
                  <a:srgbClr val="377E52"/>
                </a:solidFill>
                <a:latin typeface="Aptos"/>
              </a:defRPr>
            </a:pPr>
            <a:r>
              <a:t>Vary protein foods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17720" y="3913632"/>
            <a:ext cx="62179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0">
                <a:solidFill>
                  <a:srgbClr val="2A372E"/>
                </a:solidFill>
                <a:latin typeface="Aptos"/>
              </a:defRPr>
            </a:pPr>
            <a:r>
              <a:t>Dal, beans, eggs, dairy, nuts &amp; seeds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4400" y="4846320"/>
            <a:ext cx="10332720" cy="749808"/>
          </a:xfrm>
          <a:prstGeom prst="roundRect">
            <a:avLst/>
          </a:prstGeom>
          <a:solidFill>
            <a:srgbClr val="FA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97280" y="4873752"/>
            <a:ext cx="6858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400" b="0">
                <a:solidFill>
                  <a:srgbClr val="2A372E"/>
                </a:solidFill>
                <a:latin typeface="Aptos"/>
              </a:defRPr>
            </a:pPr>
            <a:r>
              <a:t>🥗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74519" y="4873752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1">
                <a:solidFill>
                  <a:srgbClr val="377E52"/>
                </a:solidFill>
                <a:latin typeface="Aptos"/>
              </a:defRPr>
            </a:pPr>
            <a:r>
              <a:t>Mix textures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17720" y="4873752"/>
            <a:ext cx="62179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0">
                <a:solidFill>
                  <a:srgbClr val="2A372E"/>
                </a:solidFill>
                <a:latin typeface="Aptos"/>
              </a:defRPr>
            </a:pPr>
            <a:r>
              <a:t>Fresh, cooked and whole foods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510528"/>
            <a:ext cx="112471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900" b="0">
                <a:solidFill>
                  <a:srgbClr val="69746C"/>
                </a:solidFill>
                <a:latin typeface="Aptos"/>
              </a:defRPr>
            </a:pPr>
            <a:r>
              <a:t>How Can We Plan a Balanced Diet? • Class 5 •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C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110642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1">
                <a:solidFill>
                  <a:srgbClr val="377E52"/>
                </a:solidFill>
                <a:latin typeface="Aptos"/>
              </a:defRPr>
            </a:pPr>
            <a:r>
              <a:t>Step 4: Plan Your Meals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94360" y="1417320"/>
            <a:ext cx="2514600" cy="4526280"/>
          </a:xfrm>
          <a:prstGeom prst="roundRect">
            <a:avLst/>
          </a:prstGeom>
          <a:solidFill>
            <a:srgbClr val="FFF0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04088" y="1600200"/>
            <a:ext cx="22860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700" b="0">
                <a:solidFill>
                  <a:srgbClr val="2A372E"/>
                </a:solidFill>
                <a:latin typeface="Aptos"/>
              </a:defRPr>
            </a:pPr>
            <a:r>
              <a:t>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267712"/>
            <a:ext cx="22402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600" b="1">
                <a:solidFill>
                  <a:srgbClr val="377E52"/>
                </a:solidFill>
                <a:latin typeface="Aptos"/>
              </a:defRPr>
            </a:pPr>
            <a:r>
              <a:t>BREAKFAST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880360"/>
            <a:ext cx="214884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1">
                <a:solidFill>
                  <a:srgbClr val="2A372E"/>
                </a:solidFill>
                <a:latin typeface="Aptos"/>
              </a:defRPr>
            </a:pPr>
            <a:r>
              <a:t>Milk/curd + fruit + whole grain food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4206240"/>
            <a:ext cx="21488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300" b="0">
                <a:solidFill>
                  <a:srgbClr val="69746C"/>
                </a:solidFill>
                <a:latin typeface="Aptos"/>
              </a:defRPr>
            </a:pPr>
            <a:r>
              <a:t>Start the day with a nourishing meal.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1417320"/>
            <a:ext cx="2514600" cy="4526280"/>
          </a:xfrm>
          <a:prstGeom prst="roundRect">
            <a:avLst/>
          </a:prstGeom>
          <a:solidFill>
            <a:srgbClr val="E2F1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584448" y="1600200"/>
            <a:ext cx="22860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700" b="0">
                <a:solidFill>
                  <a:srgbClr val="2A372E"/>
                </a:solidFill>
                <a:latin typeface="Aptos"/>
              </a:defRPr>
            </a:pPr>
            <a:r>
              <a:t>☀️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11879" y="2267712"/>
            <a:ext cx="22402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600" b="1">
                <a:solidFill>
                  <a:srgbClr val="377E52"/>
                </a:solidFill>
                <a:latin typeface="Aptos"/>
              </a:defRPr>
            </a:pPr>
            <a:r>
              <a:t>LUNCH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880360"/>
            <a:ext cx="214884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1">
                <a:solidFill>
                  <a:srgbClr val="2A372E"/>
                </a:solidFill>
                <a:latin typeface="Aptos"/>
              </a:defRPr>
            </a:pPr>
            <a:r>
              <a:t>Chapati/rice + dal/beans + vegetables + curd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0" y="4206240"/>
            <a:ext cx="21488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300" b="0">
                <a:solidFill>
                  <a:srgbClr val="69746C"/>
                </a:solidFill>
                <a:latin typeface="Aptos"/>
              </a:defRPr>
            </a:pPr>
            <a:r>
              <a:t>Include several food groups.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55080" y="1417320"/>
            <a:ext cx="2514600" cy="4526280"/>
          </a:xfrm>
          <a:prstGeom prst="roundRect">
            <a:avLst/>
          </a:prstGeom>
          <a:solidFill>
            <a:srgbClr val="FA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64808" y="1600200"/>
            <a:ext cx="22860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700" b="0">
                <a:solidFill>
                  <a:srgbClr val="2A372E"/>
                </a:solidFill>
                <a:latin typeface="Aptos"/>
              </a:defRPr>
            </a:pPr>
            <a:r>
              <a:t>🌇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92240" y="2267712"/>
            <a:ext cx="22402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600" b="1">
                <a:solidFill>
                  <a:srgbClr val="377E52"/>
                </a:solidFill>
                <a:latin typeface="Aptos"/>
              </a:defRPr>
            </a:pPr>
            <a:r>
              <a:t>SNACK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37960" y="2880360"/>
            <a:ext cx="214884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1">
                <a:solidFill>
                  <a:srgbClr val="2A372E"/>
                </a:solidFill>
                <a:latin typeface="Aptos"/>
              </a:defRPr>
            </a:pPr>
            <a:r>
              <a:t>Fruit + nuts/seeds or another nutritious option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37960" y="4206240"/>
            <a:ext cx="21488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300" b="0">
                <a:solidFill>
                  <a:srgbClr val="69746C"/>
                </a:solidFill>
                <a:latin typeface="Aptos"/>
              </a:defRPr>
            </a:pPr>
            <a:r>
              <a:t>Choose filling, nourishing snacks.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235440" y="1417320"/>
            <a:ext cx="2514600" cy="4526280"/>
          </a:xfrm>
          <a:prstGeom prst="roundRect">
            <a:avLst/>
          </a:prstGeom>
          <a:solidFill>
            <a:srgbClr val="E5F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345167" y="1600200"/>
            <a:ext cx="22860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700" b="0">
                <a:solidFill>
                  <a:srgbClr val="2A372E"/>
                </a:solidFill>
                <a:latin typeface="Aptos"/>
              </a:defRPr>
            </a:pPr>
            <a:r>
              <a:t>🌙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72600" y="2267712"/>
            <a:ext cx="22402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600" b="1">
                <a:solidFill>
                  <a:srgbClr val="377E52"/>
                </a:solidFill>
                <a:latin typeface="Aptos"/>
              </a:defRPr>
            </a:pPr>
            <a:r>
              <a:t>DINNER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418319" y="2880360"/>
            <a:ext cx="214884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1">
                <a:solidFill>
                  <a:srgbClr val="2A372E"/>
                </a:solidFill>
                <a:latin typeface="Aptos"/>
              </a:defRPr>
            </a:pPr>
            <a:r>
              <a:t>Grains + protein food + vegetables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18319" y="4206240"/>
            <a:ext cx="21488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300" b="0">
                <a:solidFill>
                  <a:srgbClr val="69746C"/>
                </a:solidFill>
                <a:latin typeface="Aptos"/>
              </a:defRPr>
            </a:pPr>
            <a:r>
              <a:t>Keep the meal varied and balanced.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" y="6510528"/>
            <a:ext cx="112471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900" b="0">
                <a:solidFill>
                  <a:srgbClr val="69746C"/>
                </a:solidFill>
                <a:latin typeface="Aptos"/>
              </a:defRPr>
            </a:pPr>
            <a:r>
              <a:t>How Can We Plan a Balanced Diet? • Class 5 •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C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110642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1">
                <a:solidFill>
                  <a:srgbClr val="377E52"/>
                </a:solidFill>
                <a:latin typeface="Aptos"/>
              </a:defRPr>
            </a:pPr>
            <a:r>
              <a:t>Step 5: Add Water &amp; Fibre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68680" y="1417320"/>
            <a:ext cx="4800600" cy="4389120"/>
          </a:xfrm>
          <a:prstGeom prst="roundRect">
            <a:avLst/>
          </a:prstGeom>
          <a:solidFill>
            <a:srgbClr val="E2F1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78407" y="1527048"/>
            <a:ext cx="4581144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800" b="0">
                <a:solidFill>
                  <a:srgbClr val="2A372E"/>
                </a:solidFill>
                <a:latin typeface="Aptos"/>
              </a:defRPr>
            </a:pPr>
            <a:r>
              <a:t>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3271" y="2075688"/>
            <a:ext cx="4471416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700" b="1">
                <a:solidFill>
                  <a:srgbClr val="377E52"/>
                </a:solidFill>
                <a:latin typeface="Aptos"/>
              </a:defRPr>
            </a:pPr>
            <a:r>
              <a:t>WATER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9848" y="2532888"/>
            <a:ext cx="4398264" cy="315467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300" b="0">
                <a:solidFill>
                  <a:srgbClr val="2A372E"/>
                </a:solidFill>
                <a:latin typeface="Aptos"/>
              </a:defRPr>
            </a:pPr>
            <a:r>
              <a:t>Drink water regularly.</a:t>
            </a:r>
            <a:br/>
            <a:br/>
            <a:r>
              <a:t>Water helps keep us hydrated and supports many body functions.</a:t>
            </a:r>
            <a:br/>
            <a:br/>
            <a:r>
              <a:t>Tip: Carry a water bottle to school.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92240" y="1417320"/>
            <a:ext cx="4800600" cy="4389120"/>
          </a:xfrm>
          <a:prstGeom prst="roundRect">
            <a:avLst/>
          </a:prstGeom>
          <a:solidFill>
            <a:srgbClr val="E5F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01968" y="1527048"/>
            <a:ext cx="4581144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800" b="0">
                <a:solidFill>
                  <a:srgbClr val="2A372E"/>
                </a:solidFill>
                <a:latin typeface="Aptos"/>
              </a:defRPr>
            </a:pPr>
            <a:r>
              <a:t>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56831" y="2075688"/>
            <a:ext cx="4471416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700" b="1">
                <a:solidFill>
                  <a:srgbClr val="377E52"/>
                </a:solidFill>
                <a:latin typeface="Aptos"/>
              </a:defRPr>
            </a:pPr>
            <a:r>
              <a:t>FIBRE / ROUGHAGE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93407" y="2532888"/>
            <a:ext cx="4398264" cy="315467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300" b="0">
                <a:solidFill>
                  <a:srgbClr val="2A372E"/>
                </a:solidFill>
                <a:latin typeface="Aptos"/>
              </a:defRPr>
            </a:pPr>
            <a:r>
              <a:t>Fibre supports healthy digestion.</a:t>
            </a:r>
            <a:br/>
            <a:br/>
            <a:r>
              <a:t>Sources: fruits, vegetables, whole grains and pulses.</a:t>
            </a:r>
            <a:br/>
            <a:br/>
            <a:r>
              <a:t>Tip: Choose whole fruits instead of fruit-flavoured drinks.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6510528"/>
            <a:ext cx="112471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900" b="0">
                <a:solidFill>
                  <a:srgbClr val="69746C"/>
                </a:solidFill>
                <a:latin typeface="Aptos"/>
              </a:defRPr>
            </a:pPr>
            <a:r>
              <a:t>How Can We Plan a Balanced Diet? • Class 5 •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C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110642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1">
                <a:solidFill>
                  <a:srgbClr val="377E52"/>
                </a:solidFill>
                <a:latin typeface="Aptos"/>
              </a:defRPr>
            </a:pPr>
            <a:r>
              <a:t>Step 6: Make Healthy Food Choices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94360" y="1417320"/>
            <a:ext cx="5212080" cy="1874519"/>
          </a:xfrm>
          <a:prstGeom prst="roundRect">
            <a:avLst/>
          </a:prstGeom>
          <a:solidFill>
            <a:srgbClr val="E5F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581912"/>
            <a:ext cx="7315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700" b="0">
                <a:solidFill>
                  <a:srgbClr val="2A372E"/>
                </a:solidFill>
                <a:latin typeface="Aptos"/>
              </a:defRPr>
            </a:pPr>
            <a:r>
              <a:t>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581912"/>
            <a:ext cx="3977639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600" b="1">
                <a:solidFill>
                  <a:srgbClr val="377E52"/>
                </a:solidFill>
                <a:latin typeface="Aptos"/>
              </a:defRPr>
            </a:pPr>
            <a:r>
              <a:t>Choose more often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63040" y="2075688"/>
            <a:ext cx="3977639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300" b="0">
                <a:solidFill>
                  <a:srgbClr val="2A372E"/>
                </a:solidFill>
                <a:latin typeface="Aptos"/>
              </a:defRPr>
            </a:pPr>
            <a:r>
              <a:t>Fruits • vegetables • pulses • whole grains • nuts/seeds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60" y="1417320"/>
            <a:ext cx="5212080" cy="1874519"/>
          </a:xfrm>
          <a:prstGeom prst="roundRect">
            <a:avLst/>
          </a:prstGeom>
          <a:solidFill>
            <a:srgbClr val="FFF0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46520" y="1581912"/>
            <a:ext cx="7315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700" b="0">
                <a:solidFill>
                  <a:srgbClr val="2A372E"/>
                </a:solidFill>
                <a:latin typeface="Aptos"/>
              </a:defRPr>
            </a:pPr>
            <a:r>
              <a:t>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78040" y="1581912"/>
            <a:ext cx="3977639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600" b="1">
                <a:solidFill>
                  <a:srgbClr val="377E52"/>
                </a:solidFill>
                <a:latin typeface="Aptos"/>
              </a:defRPr>
            </a:pPr>
            <a:r>
              <a:t>Choose drinks wisely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78040" y="2075688"/>
            <a:ext cx="3977639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300" b="0">
                <a:solidFill>
                  <a:srgbClr val="2A372E"/>
                </a:solidFill>
                <a:latin typeface="Aptos"/>
              </a:defRPr>
            </a:pPr>
            <a:r>
              <a:t>Water is a great everyday drink.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3703320"/>
            <a:ext cx="5212080" cy="1874519"/>
          </a:xfrm>
          <a:prstGeom prst="roundRect">
            <a:avLst/>
          </a:prstGeom>
          <a:solidFill>
            <a:srgbClr val="FA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3867911"/>
            <a:ext cx="7315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700" b="0">
                <a:solidFill>
                  <a:srgbClr val="2A372E"/>
                </a:solidFill>
                <a:latin typeface="Aptos"/>
              </a:defRPr>
            </a:pPr>
            <a:r>
              <a:t>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867911"/>
            <a:ext cx="3977639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600" b="1">
                <a:solidFill>
                  <a:srgbClr val="377E52"/>
                </a:solidFill>
                <a:latin typeface="Aptos"/>
              </a:defRPr>
            </a:pPr>
            <a:r>
              <a:t>Limit highly processed foods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3040" y="4361688"/>
            <a:ext cx="3977639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300" b="0">
                <a:solidFill>
                  <a:srgbClr val="2A372E"/>
                </a:solidFill>
                <a:latin typeface="Aptos"/>
              </a:defRPr>
            </a:pPr>
            <a:r>
              <a:t>Foods high in added sugar, salt or unhealthy fats should not replace nutritious meals.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09360" y="3703320"/>
            <a:ext cx="5212080" cy="1874519"/>
          </a:xfrm>
          <a:prstGeom prst="roundRect">
            <a:avLst/>
          </a:prstGeom>
          <a:solidFill>
            <a:srgbClr val="E2F1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3867911"/>
            <a:ext cx="7315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700" b="0">
                <a:solidFill>
                  <a:srgbClr val="2A372E"/>
                </a:solidFill>
                <a:latin typeface="Aptos"/>
              </a:defRPr>
            </a:pPr>
            <a:r>
              <a:t>🧼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78040" y="3867911"/>
            <a:ext cx="3977639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600" b="1">
                <a:solidFill>
                  <a:srgbClr val="377E52"/>
                </a:solidFill>
                <a:latin typeface="Aptos"/>
              </a:defRPr>
            </a:pPr>
            <a:r>
              <a:t>Think about food safety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78040" y="4361688"/>
            <a:ext cx="3977639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300" b="0">
                <a:solidFill>
                  <a:srgbClr val="2A372E"/>
                </a:solidFill>
                <a:latin typeface="Aptos"/>
              </a:defRPr>
            </a:pPr>
            <a:r>
              <a:t>Wash hands and choose clean, safely prepared food.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510528"/>
            <a:ext cx="112471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900" b="0">
                <a:solidFill>
                  <a:srgbClr val="69746C"/>
                </a:solidFill>
                <a:latin typeface="Aptos"/>
              </a:defRPr>
            </a:pPr>
            <a:r>
              <a:t>How Can We Plan a Balanced Diet? • Class 5 •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C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110642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1">
                <a:solidFill>
                  <a:srgbClr val="377E52"/>
                </a:solidFill>
                <a:latin typeface="Aptos"/>
              </a:defRPr>
            </a:pPr>
            <a:r>
              <a:t>Example: One-Day Balanced Meal Plan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932688"/>
            <a:ext cx="103327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0">
                <a:solidFill>
                  <a:srgbClr val="69746C"/>
                </a:solidFill>
                <a:latin typeface="Aptos"/>
              </a:defRPr>
            </a:pPr>
            <a:r>
              <a:t>A sample plan — meals can vary by family, culture and dietary needs.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60120" y="1371600"/>
            <a:ext cx="2057400" cy="621792"/>
          </a:xfrm>
          <a:prstGeom prst="roundRect">
            <a:avLst/>
          </a:prstGeom>
          <a:solidFill>
            <a:srgbClr val="FFF0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51560" y="1399032"/>
            <a:ext cx="1874519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1">
                <a:solidFill>
                  <a:srgbClr val="377E52"/>
                </a:solidFill>
                <a:latin typeface="Aptos"/>
              </a:defRPr>
            </a:pPr>
            <a:r>
              <a:t>Breakfast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154680" y="1371600"/>
            <a:ext cx="8001000" cy="621792"/>
          </a:xfrm>
          <a:prstGeom prst="roundRect">
            <a:avLst/>
          </a:prstGeom>
          <a:solidFill>
            <a:srgbClr val="FFFFFF"/>
          </a:solidFill>
          <a:ln>
            <a:solidFill>
              <a:srgbClr val="6974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383280" y="1399032"/>
            <a:ext cx="75438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0">
                <a:solidFill>
                  <a:srgbClr val="2A372E"/>
                </a:solidFill>
                <a:latin typeface="Aptos"/>
              </a:defRPr>
            </a:pPr>
            <a:r>
              <a:t>🥣 Oats/poha/upma + milk/curd + fruit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60120" y="2212848"/>
            <a:ext cx="2057400" cy="621792"/>
          </a:xfrm>
          <a:prstGeom prst="roundRect">
            <a:avLst/>
          </a:prstGeom>
          <a:solidFill>
            <a:srgbClr val="E2F1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51560" y="2240279"/>
            <a:ext cx="1874519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1">
                <a:solidFill>
                  <a:srgbClr val="377E52"/>
                </a:solidFill>
                <a:latin typeface="Aptos"/>
              </a:defRPr>
            </a:pPr>
            <a:r>
              <a:t>Lunch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154680" y="2212848"/>
            <a:ext cx="8001000" cy="621792"/>
          </a:xfrm>
          <a:prstGeom prst="roundRect">
            <a:avLst/>
          </a:prstGeom>
          <a:solidFill>
            <a:srgbClr val="FFFFFF"/>
          </a:solidFill>
          <a:ln>
            <a:solidFill>
              <a:srgbClr val="6974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3280" y="2240279"/>
            <a:ext cx="75438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0">
                <a:solidFill>
                  <a:srgbClr val="2A372E"/>
                </a:solidFill>
                <a:latin typeface="Aptos"/>
              </a:defRPr>
            </a:pPr>
            <a:r>
              <a:t>🍚 Rice/chapati + dal/beans + vegetables + curd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60120" y="3054096"/>
            <a:ext cx="2057400" cy="621792"/>
          </a:xfrm>
          <a:prstGeom prst="roundRect">
            <a:avLst/>
          </a:prstGeom>
          <a:solidFill>
            <a:srgbClr val="FA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081527"/>
            <a:ext cx="1874519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1">
                <a:solidFill>
                  <a:srgbClr val="377E52"/>
                </a:solidFill>
                <a:latin typeface="Aptos"/>
              </a:defRPr>
            </a:pPr>
            <a:r>
              <a:t>Snack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154680" y="3054096"/>
            <a:ext cx="8001000" cy="621792"/>
          </a:xfrm>
          <a:prstGeom prst="roundRect">
            <a:avLst/>
          </a:prstGeom>
          <a:solidFill>
            <a:srgbClr val="FFFFFF"/>
          </a:solidFill>
          <a:ln>
            <a:solidFill>
              <a:srgbClr val="6974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383280" y="3081527"/>
            <a:ext cx="75438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0">
                <a:solidFill>
                  <a:srgbClr val="2A372E"/>
                </a:solidFill>
                <a:latin typeface="Aptos"/>
              </a:defRPr>
            </a:pPr>
            <a:r>
              <a:t>🍎 Fruit + a small handful of nuts/seeds, if suitable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0120" y="3895344"/>
            <a:ext cx="2057400" cy="621792"/>
          </a:xfrm>
          <a:prstGeom prst="roundRect">
            <a:avLst/>
          </a:prstGeom>
          <a:solidFill>
            <a:srgbClr val="E5F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51560" y="3922776"/>
            <a:ext cx="1874519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1">
                <a:solidFill>
                  <a:srgbClr val="377E52"/>
                </a:solidFill>
                <a:latin typeface="Aptos"/>
              </a:defRPr>
            </a:pPr>
            <a:r>
              <a:t>Dinner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154680" y="3895344"/>
            <a:ext cx="8001000" cy="621792"/>
          </a:xfrm>
          <a:prstGeom prst="roundRect">
            <a:avLst/>
          </a:prstGeom>
          <a:solidFill>
            <a:srgbClr val="FFFFFF"/>
          </a:solidFill>
          <a:ln>
            <a:solidFill>
              <a:srgbClr val="6974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383280" y="3922776"/>
            <a:ext cx="75438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0">
                <a:solidFill>
                  <a:srgbClr val="2A372E"/>
                </a:solidFill>
                <a:latin typeface="Aptos"/>
              </a:defRPr>
            </a:pPr>
            <a:r>
              <a:t>🫓 Chapati/rice + protein food + vegetables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60120" y="4736592"/>
            <a:ext cx="2057400" cy="621792"/>
          </a:xfrm>
          <a:prstGeom prst="roundRect">
            <a:avLst/>
          </a:prstGeom>
          <a:solidFill>
            <a:srgbClr val="EDE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51560" y="4764024"/>
            <a:ext cx="1874519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1">
                <a:solidFill>
                  <a:srgbClr val="377E52"/>
                </a:solidFill>
                <a:latin typeface="Aptos"/>
              </a:defRPr>
            </a:pPr>
            <a:r>
              <a:t>All day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154680" y="4736592"/>
            <a:ext cx="8001000" cy="621792"/>
          </a:xfrm>
          <a:prstGeom prst="roundRect">
            <a:avLst/>
          </a:prstGeom>
          <a:solidFill>
            <a:srgbClr val="FFFFFF"/>
          </a:solidFill>
          <a:ln>
            <a:solidFill>
              <a:srgbClr val="6974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383280" y="4764024"/>
            <a:ext cx="75438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0">
                <a:solidFill>
                  <a:srgbClr val="2A372E"/>
                </a:solidFill>
                <a:latin typeface="Aptos"/>
              </a:defRPr>
            </a:pPr>
            <a:r>
              <a:t>💧 Water regularly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97280" y="5669280"/>
            <a:ext cx="100584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500" b="1">
                <a:solidFill>
                  <a:srgbClr val="F4AD58"/>
                </a:solidFill>
                <a:latin typeface="Aptos"/>
              </a:defRPr>
            </a:pPr>
            <a:r>
              <a:t>The goal is variety and balance—not a perfect menu every day.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510528"/>
            <a:ext cx="112471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900" b="0">
                <a:solidFill>
                  <a:srgbClr val="69746C"/>
                </a:solidFill>
                <a:latin typeface="Aptos"/>
              </a:defRPr>
            </a:pPr>
            <a:r>
              <a:t>How Can We Plan a Balanced Diet? • Class 5 •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C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110642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1">
                <a:solidFill>
                  <a:srgbClr val="377E52"/>
                </a:solidFill>
                <a:latin typeface="Aptos"/>
              </a:defRPr>
            </a:pPr>
            <a:r>
              <a:t>Healthy Habits Make the Plan Better!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1234440"/>
            <a:ext cx="10332720" cy="749808"/>
          </a:xfrm>
          <a:prstGeom prst="roundRect">
            <a:avLst/>
          </a:prstGeom>
          <a:solidFill>
            <a:srgbClr val="FFF0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97280" y="1261872"/>
            <a:ext cx="6400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400" b="0">
                <a:solidFill>
                  <a:srgbClr val="2A372E"/>
                </a:solidFill>
                <a:latin typeface="Aptos"/>
              </a:defRPr>
            </a:pPr>
            <a:r>
              <a:t>🥣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74519" y="1261872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1">
                <a:solidFill>
                  <a:srgbClr val="377E52"/>
                </a:solidFill>
                <a:latin typeface="Aptos"/>
              </a:defRPr>
            </a:pPr>
            <a:r>
              <a:t>Do not skip breakfast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17720" y="1261872"/>
            <a:ext cx="62179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0">
                <a:solidFill>
                  <a:srgbClr val="2A372E"/>
                </a:solidFill>
                <a:latin typeface="Aptos"/>
              </a:defRPr>
            </a:pPr>
            <a:r>
              <a:t>Begin the day with a nourishing meal.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2194560"/>
            <a:ext cx="10332720" cy="749808"/>
          </a:xfrm>
          <a:prstGeom prst="roundRect">
            <a:avLst/>
          </a:prstGeom>
          <a:solidFill>
            <a:srgbClr val="E5F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7280" y="2221992"/>
            <a:ext cx="6400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400" b="0">
                <a:solidFill>
                  <a:srgbClr val="2A372E"/>
                </a:solidFill>
                <a:latin typeface="Aptos"/>
              </a:defRPr>
            </a:pPr>
            <a:r>
              <a:t>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74519" y="2221992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1">
                <a:solidFill>
                  <a:srgbClr val="377E52"/>
                </a:solidFill>
                <a:latin typeface="Aptos"/>
              </a:defRPr>
            </a:pPr>
            <a:r>
              <a:t>Eat at regular times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7720" y="2221992"/>
            <a:ext cx="62179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0">
                <a:solidFill>
                  <a:srgbClr val="2A372E"/>
                </a:solidFill>
                <a:latin typeface="Aptos"/>
              </a:defRPr>
            </a:pPr>
            <a:r>
              <a:t>A simple routine can help.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14400" y="3154680"/>
            <a:ext cx="10332720" cy="749808"/>
          </a:xfrm>
          <a:prstGeom prst="roundRect">
            <a:avLst/>
          </a:prstGeom>
          <a:solidFill>
            <a:srgbClr val="E2F1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97280" y="3182112"/>
            <a:ext cx="6400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400" b="0">
                <a:solidFill>
                  <a:srgbClr val="2A372E"/>
                </a:solidFill>
                <a:latin typeface="Aptos"/>
              </a:defRPr>
            </a:pPr>
            <a:r>
              <a:t>🍽️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74519" y="3182112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1">
                <a:solidFill>
                  <a:srgbClr val="377E52"/>
                </a:solidFill>
                <a:latin typeface="Aptos"/>
              </a:defRPr>
            </a:pPr>
            <a:r>
              <a:t>Listen to your body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17720" y="3182112"/>
            <a:ext cx="62179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0">
                <a:solidFill>
                  <a:srgbClr val="2A372E"/>
                </a:solidFill>
                <a:latin typeface="Aptos"/>
              </a:defRPr>
            </a:pPr>
            <a:r>
              <a:t>Eat mindfully and notice hunger and fullness.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14400" y="4114800"/>
            <a:ext cx="10332720" cy="749808"/>
          </a:xfrm>
          <a:prstGeom prst="roundRect">
            <a:avLst/>
          </a:prstGeom>
          <a:solidFill>
            <a:srgbClr val="FAE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97280" y="4142232"/>
            <a:ext cx="6400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400" b="0">
                <a:solidFill>
                  <a:srgbClr val="2A372E"/>
                </a:solidFill>
                <a:latin typeface="Aptos"/>
              </a:defRPr>
            </a:pPr>
            <a:r>
              <a:t>🏃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74519" y="4142232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1">
                <a:solidFill>
                  <a:srgbClr val="377E52"/>
                </a:solidFill>
                <a:latin typeface="Aptos"/>
              </a:defRPr>
            </a:pPr>
            <a:r>
              <a:t>Stay active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17720" y="4142232"/>
            <a:ext cx="62179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0">
                <a:solidFill>
                  <a:srgbClr val="2A372E"/>
                </a:solidFill>
                <a:latin typeface="Aptos"/>
              </a:defRPr>
            </a:pPr>
            <a:r>
              <a:t>Play, walk and enjoy age-appropriate physical activity.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14400" y="5074920"/>
            <a:ext cx="10332720" cy="749808"/>
          </a:xfrm>
          <a:prstGeom prst="roundRect">
            <a:avLst/>
          </a:prstGeom>
          <a:solidFill>
            <a:srgbClr val="EDE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97280" y="5102352"/>
            <a:ext cx="6400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400" b="0">
                <a:solidFill>
                  <a:srgbClr val="2A372E"/>
                </a:solidFill>
                <a:latin typeface="Aptos"/>
              </a:defRPr>
            </a:pPr>
            <a:r>
              <a:t>😴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74519" y="5102352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1">
                <a:solidFill>
                  <a:srgbClr val="377E52"/>
                </a:solidFill>
                <a:latin typeface="Aptos"/>
              </a:defRPr>
            </a:pPr>
            <a:r>
              <a:t>Sleep well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17720" y="5102352"/>
            <a:ext cx="62179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0">
                <a:solidFill>
                  <a:srgbClr val="2A372E"/>
                </a:solidFill>
                <a:latin typeface="Aptos"/>
              </a:defRPr>
            </a:pPr>
            <a:r>
              <a:t>Good sleep supports learning and health.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" y="6510528"/>
            <a:ext cx="112471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900" b="0">
                <a:solidFill>
                  <a:srgbClr val="69746C"/>
                </a:solidFill>
                <a:latin typeface="Aptos"/>
              </a:defRPr>
            </a:pPr>
            <a:r>
              <a:t>How Can We Plan a Balanced Diet? • Class 5 •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0B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110642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1">
                <a:solidFill>
                  <a:srgbClr val="377E52"/>
                </a:solidFill>
                <a:latin typeface="Aptos"/>
              </a:defRPr>
            </a:pPr>
            <a:r>
              <a:t>Let's Plan It!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932688"/>
            <a:ext cx="103327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0">
                <a:solidFill>
                  <a:srgbClr val="69746C"/>
                </a:solidFill>
                <a:latin typeface="Aptos"/>
              </a:defRPr>
            </a:pPr>
            <a:r>
              <a:t>Class activity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325880"/>
            <a:ext cx="103327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000" b="1">
                <a:solidFill>
                  <a:srgbClr val="2A372E"/>
                </a:solidFill>
                <a:latin typeface="Aptos"/>
              </a:defRPr>
            </a:pPr>
            <a:r>
              <a:t>Design your own balanced lunch box.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2057400"/>
            <a:ext cx="2011680" cy="2103120"/>
          </a:xfrm>
          <a:prstGeom prst="roundRect">
            <a:avLst/>
          </a:prstGeom>
          <a:solidFill>
            <a:srgbClr val="FFFFFF"/>
          </a:solidFill>
          <a:ln>
            <a:solidFill>
              <a:srgbClr val="377E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4360" y="2286000"/>
            <a:ext cx="20116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0">
                <a:solidFill>
                  <a:srgbClr val="2A372E"/>
                </a:solidFill>
                <a:latin typeface="Aptos"/>
              </a:defRPr>
            </a:pPr>
            <a:r>
              <a:t>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063240"/>
            <a:ext cx="1828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500" b="1">
                <a:solidFill>
                  <a:srgbClr val="377E52"/>
                </a:solidFill>
                <a:latin typeface="Aptos"/>
              </a:defRPr>
            </a:pPr>
            <a:r>
              <a:t>Grain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926079" y="2057400"/>
            <a:ext cx="2011680" cy="2103120"/>
          </a:xfrm>
          <a:prstGeom prst="roundRect">
            <a:avLst/>
          </a:prstGeom>
          <a:solidFill>
            <a:srgbClr val="FFFFFF"/>
          </a:solidFill>
          <a:ln>
            <a:solidFill>
              <a:srgbClr val="377E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926079" y="2286000"/>
            <a:ext cx="20116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0">
                <a:solidFill>
                  <a:srgbClr val="2A372E"/>
                </a:solidFill>
                <a:latin typeface="Aptos"/>
              </a:defRPr>
            </a:pPr>
            <a:r>
              <a:t>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17520" y="3063240"/>
            <a:ext cx="1828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500" b="1">
                <a:solidFill>
                  <a:srgbClr val="377E52"/>
                </a:solidFill>
                <a:latin typeface="Aptos"/>
              </a:defRPr>
            </a:pPr>
            <a:r>
              <a:t>Protein food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257800" y="2057400"/>
            <a:ext cx="2011680" cy="2103120"/>
          </a:xfrm>
          <a:prstGeom prst="roundRect">
            <a:avLst/>
          </a:prstGeom>
          <a:solidFill>
            <a:srgbClr val="FFFFFF"/>
          </a:solidFill>
          <a:ln>
            <a:solidFill>
              <a:srgbClr val="377E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257800" y="2286000"/>
            <a:ext cx="20116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0">
                <a:solidFill>
                  <a:srgbClr val="2A372E"/>
                </a:solidFill>
                <a:latin typeface="Aptos"/>
              </a:defRPr>
            </a:pPr>
            <a:r>
              <a:t>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49240" y="3063240"/>
            <a:ext cx="1828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500" b="1">
                <a:solidFill>
                  <a:srgbClr val="377E52"/>
                </a:solidFill>
                <a:latin typeface="Aptos"/>
              </a:defRPr>
            </a:pPr>
            <a:r>
              <a:t>Vegetable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589519" y="2057400"/>
            <a:ext cx="2011680" cy="2103120"/>
          </a:xfrm>
          <a:prstGeom prst="roundRect">
            <a:avLst/>
          </a:prstGeom>
          <a:solidFill>
            <a:srgbClr val="FFFFFF"/>
          </a:solidFill>
          <a:ln>
            <a:solidFill>
              <a:srgbClr val="377E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589519" y="2286000"/>
            <a:ext cx="20116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0">
                <a:solidFill>
                  <a:srgbClr val="2A372E"/>
                </a:solidFill>
                <a:latin typeface="Aptos"/>
              </a:defRPr>
            </a:pPr>
            <a:r>
              <a:t>🍎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80959" y="3063240"/>
            <a:ext cx="1828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500" b="1">
                <a:solidFill>
                  <a:srgbClr val="377E52"/>
                </a:solidFill>
                <a:latin typeface="Aptos"/>
              </a:defRPr>
            </a:pPr>
            <a:r>
              <a:t>Fruit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921240" y="2057400"/>
            <a:ext cx="2011680" cy="2103120"/>
          </a:xfrm>
          <a:prstGeom prst="roundRect">
            <a:avLst/>
          </a:prstGeom>
          <a:solidFill>
            <a:srgbClr val="FFFFFF"/>
          </a:solidFill>
          <a:ln>
            <a:solidFill>
              <a:srgbClr val="377E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921240" y="2286000"/>
            <a:ext cx="20116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0">
                <a:solidFill>
                  <a:srgbClr val="2A372E"/>
                </a:solidFill>
                <a:latin typeface="Aptos"/>
              </a:defRPr>
            </a:pPr>
            <a:r>
              <a:t>💧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12680" y="3063240"/>
            <a:ext cx="1828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500" b="1">
                <a:solidFill>
                  <a:srgbClr val="377E52"/>
                </a:solidFill>
                <a:latin typeface="Aptos"/>
              </a:defRPr>
            </a:pPr>
            <a:r>
              <a:t>Water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4440" y="4617720"/>
            <a:ext cx="9784080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700" b="0">
                <a:solidFill>
                  <a:srgbClr val="2A372E"/>
                </a:solidFill>
                <a:latin typeface="Aptos"/>
              </a:defRPr>
            </a:pPr>
            <a:r>
              <a:t>Challenge: Add foods from your home or region and explain which nutrients they provide.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112471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900" b="0">
                <a:solidFill>
                  <a:srgbClr val="69746C"/>
                </a:solidFill>
                <a:latin typeface="Aptos"/>
              </a:defRPr>
            </a:pPr>
            <a:r>
              <a:t>How Can We Plan a Balanced Diet? • Class 5 •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5F5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92608"/>
            <a:ext cx="110642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1">
                <a:solidFill>
                  <a:srgbClr val="377E52"/>
                </a:solidFill>
                <a:latin typeface="Aptos"/>
              </a:defRPr>
            </a:pPr>
            <a:r>
              <a:t>Quick Quiz!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932688"/>
            <a:ext cx="103327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0">
                <a:solidFill>
                  <a:srgbClr val="69746C"/>
                </a:solidFill>
                <a:latin typeface="Aptos"/>
              </a:defRPr>
            </a:pPr>
            <a:r>
              <a:t>Let's see what you remember.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60120" y="1280160"/>
            <a:ext cx="10241280" cy="621792"/>
          </a:xfrm>
          <a:prstGeom prst="roundRect">
            <a:avLst/>
          </a:prstGeom>
          <a:solidFill>
            <a:srgbClr val="FFFFFF"/>
          </a:solidFill>
          <a:ln>
            <a:solidFill>
              <a:srgbClr val="377E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88720" y="1298448"/>
            <a:ext cx="97840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0">
                <a:solidFill>
                  <a:srgbClr val="2A372E"/>
                </a:solidFill>
                <a:latin typeface="Aptos"/>
              </a:defRPr>
            </a:pPr>
            <a:r>
              <a:t>1. What is a balanced diet?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10241280" cy="621792"/>
          </a:xfrm>
          <a:prstGeom prst="roundRect">
            <a:avLst/>
          </a:prstGeom>
          <a:solidFill>
            <a:srgbClr val="FFFFFF"/>
          </a:solidFill>
          <a:ln>
            <a:solidFill>
              <a:srgbClr val="377E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88720" y="2139696"/>
            <a:ext cx="97840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0">
                <a:solidFill>
                  <a:srgbClr val="2A372E"/>
                </a:solidFill>
                <a:latin typeface="Aptos"/>
              </a:defRPr>
            </a:pPr>
            <a:r>
              <a:t>2. Name two protein-rich foods.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60120" y="2962656"/>
            <a:ext cx="10241280" cy="621792"/>
          </a:xfrm>
          <a:prstGeom prst="roundRect">
            <a:avLst/>
          </a:prstGeom>
          <a:solidFill>
            <a:srgbClr val="FFFFFF"/>
          </a:solidFill>
          <a:ln>
            <a:solidFill>
              <a:srgbClr val="377E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88720" y="2980944"/>
            <a:ext cx="97840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0">
                <a:solidFill>
                  <a:srgbClr val="2A372E"/>
                </a:solidFill>
                <a:latin typeface="Aptos"/>
              </a:defRPr>
            </a:pPr>
            <a:r>
              <a:t>3. Why should we eat different coloured fruits and vegetables?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60120" y="3803904"/>
            <a:ext cx="10241280" cy="621792"/>
          </a:xfrm>
          <a:prstGeom prst="roundRect">
            <a:avLst/>
          </a:prstGeom>
          <a:solidFill>
            <a:srgbClr val="FFFFFF"/>
          </a:solidFill>
          <a:ln>
            <a:solidFill>
              <a:srgbClr val="377E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88720" y="3822191"/>
            <a:ext cx="97840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0">
                <a:solidFill>
                  <a:srgbClr val="2A372E"/>
                </a:solidFill>
                <a:latin typeface="Aptos"/>
              </a:defRPr>
            </a:pPr>
            <a:r>
              <a:t>4. Why is water important?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60120" y="4645152"/>
            <a:ext cx="10241280" cy="621792"/>
          </a:xfrm>
          <a:prstGeom prst="roundRect">
            <a:avLst/>
          </a:prstGeom>
          <a:solidFill>
            <a:srgbClr val="FFFFFF"/>
          </a:solidFill>
          <a:ln>
            <a:solidFill>
              <a:srgbClr val="377E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88720" y="4663440"/>
            <a:ext cx="97840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0">
                <a:solidFill>
                  <a:srgbClr val="2A372E"/>
                </a:solidFill>
                <a:latin typeface="Aptos"/>
              </a:defRPr>
            </a:pPr>
            <a:r>
              <a:t>5. Name three food groups you can include in lunch.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10528"/>
            <a:ext cx="1124712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900" b="0">
                <a:solidFill>
                  <a:srgbClr val="69746C"/>
                </a:solidFill>
                <a:latin typeface="Aptos"/>
              </a:defRPr>
            </a:pPr>
            <a:r>
              <a:t>How Can We Plan a Balanced Diet? • Class 5 •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DE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143000"/>
            <a:ext cx="103327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3100" b="1">
                <a:solidFill>
                  <a:srgbClr val="377E52"/>
                </a:solidFill>
                <a:latin typeface="Aptos"/>
              </a:defRPr>
            </a:pPr>
            <a:r>
              <a:t>REMEMBER THE 5 GOLDEN RULES! ⭐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828800" y="1965960"/>
            <a:ext cx="8503920" cy="5029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2057400" y="1984248"/>
            <a:ext cx="80467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600" b="1">
                <a:solidFill>
                  <a:srgbClr val="2A372E"/>
                </a:solidFill>
                <a:latin typeface="Aptos"/>
              </a:defRPr>
            </a:pPr>
            <a:r>
              <a:t>🌈 Eat a variety of foods.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828800" y="2624328"/>
            <a:ext cx="8503920" cy="5029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057400" y="2642615"/>
            <a:ext cx="80467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600" b="1">
                <a:solidFill>
                  <a:srgbClr val="2A372E"/>
                </a:solidFill>
                <a:latin typeface="Aptos"/>
              </a:defRPr>
            </a:pPr>
            <a:r>
              <a:t>🍽️ Include different food groups.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3282696"/>
            <a:ext cx="8503920" cy="5029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057400" y="3300984"/>
            <a:ext cx="80467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600" b="1">
                <a:solidFill>
                  <a:srgbClr val="2A372E"/>
                </a:solidFill>
                <a:latin typeface="Aptos"/>
              </a:defRPr>
            </a:pPr>
            <a:r>
              <a:t>💧 Drink water regularly.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828800" y="3941064"/>
            <a:ext cx="8503920" cy="5029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057400" y="3959352"/>
            <a:ext cx="80467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600" b="1">
                <a:solidFill>
                  <a:srgbClr val="2A372E"/>
                </a:solidFill>
                <a:latin typeface="Aptos"/>
              </a:defRPr>
            </a:pPr>
            <a:r>
              <a:t>🥦 Choose nutritious foods most often.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828800" y="4599431"/>
            <a:ext cx="8503920" cy="5029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057400" y="4617720"/>
            <a:ext cx="80467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600" b="1">
                <a:solidFill>
                  <a:srgbClr val="2A372E"/>
                </a:solidFill>
                <a:latin typeface="Aptos"/>
              </a:defRPr>
            </a:pPr>
            <a:r>
              <a:t>🏃 Stay active and enjoy healthy habits.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28800" y="5486400"/>
            <a:ext cx="8503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000" b="1">
                <a:solidFill>
                  <a:srgbClr val="F4AD58"/>
                </a:solidFill>
                <a:latin typeface="Aptos"/>
              </a:defRPr>
            </a:pPr>
            <a:r>
              <a:t>BALANCE • VARIETY • HEALTH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0B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417320"/>
            <a:ext cx="1033272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4000" b="1">
                <a:solidFill>
                  <a:srgbClr val="377E52"/>
                </a:solidFill>
                <a:latin typeface="Aptos"/>
              </a:defRPr>
            </a:pPr>
            <a:r>
              <a:t>THANK YOU! 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63040" y="2468880"/>
            <a:ext cx="92354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300" b="1">
                <a:solidFill>
                  <a:srgbClr val="2A372E"/>
                </a:solidFill>
                <a:latin typeface="Aptos"/>
              </a:defRPr>
            </a:pPr>
            <a:r>
              <a:t>Plan your plate • Choose variety • Stay healthy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68880" y="3794760"/>
            <a:ext cx="72237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700" b="0">
                <a:solidFill>
                  <a:srgbClr val="2A372E"/>
                </a:solidFill>
                <a:latin typeface="Aptos"/>
              </a:defRPr>
            </a:pPr>
            <a:r>
              <a:t>Name: ____________________   Class: 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4983480"/>
            <a:ext cx="8503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500" b="0">
                <a:solidFill>
                  <a:srgbClr val="69746C"/>
                </a:solidFill>
                <a:latin typeface="Aptos"/>
              </a:defRPr>
            </a:pPr>
            <a:r>
              <a:t>Healthy choices today help build healthy habits for life.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