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8F6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94360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3800" b="1">
                <a:solidFill>
                  <a:srgbClr val="34784E"/>
                </a:solidFill>
                <a:latin typeface="Aptos"/>
              </a:defRPr>
            </a:pPr>
            <a:r>
              <a:t>ESSENTIAL NUTRIENTS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8720" y="1371600"/>
            <a:ext cx="97840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800" b="1">
                <a:solidFill>
                  <a:srgbClr val="F4A64C"/>
                </a:solidFill>
                <a:latin typeface="Aptos"/>
              </a:defRPr>
            </a:pPr>
            <a:r>
              <a:t>AND THEIR IMPORTANCE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057400"/>
            <a:ext cx="8503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0">
                <a:solidFill>
                  <a:srgbClr val="2B3730"/>
                </a:solidFill>
                <a:latin typeface="Aptos"/>
              </a:defRPr>
            </a:pPr>
            <a:r>
              <a:t>A colourful journey through the foods our body needs!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657600" y="2880360"/>
            <a:ext cx="484632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3478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069080" y="3246120"/>
            <a:ext cx="914400" cy="822960"/>
          </a:xfrm>
          <a:prstGeom prst="roundRect">
            <a:avLst/>
          </a:prstGeom>
          <a:solidFill>
            <a:srgbClr val="FFEF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69080" y="3264408"/>
            <a:ext cx="9144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700" b="0">
                <a:solidFill>
                  <a:srgbClr val="2B3730"/>
                </a:solidFill>
                <a:latin typeface="Aptos"/>
              </a:defRPr>
            </a:pPr>
            <a:r>
              <a:t>🍚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49240" y="3154680"/>
            <a:ext cx="914400" cy="822960"/>
          </a:xfrm>
          <a:prstGeom prst="roundRect">
            <a:avLst/>
          </a:prstGeom>
          <a:solidFill>
            <a:srgbClr val="F4B2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49240" y="3172968"/>
            <a:ext cx="9144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700" b="0">
                <a:solidFill>
                  <a:srgbClr val="2B3730"/>
                </a:solidFill>
                <a:latin typeface="Aptos"/>
              </a:defRPr>
            </a:pPr>
            <a:r>
              <a:t>🥕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0" y="3200400"/>
            <a:ext cx="914400" cy="822960"/>
          </a:xfrm>
          <a:prstGeom prst="roundRect">
            <a:avLst/>
          </a:prstGeom>
          <a:solidFill>
            <a:srgbClr val="E8F3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0" y="3218688"/>
            <a:ext cx="9144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700" b="0">
                <a:solidFill>
                  <a:srgbClr val="2B3730"/>
                </a:solidFill>
                <a:latin typeface="Aptos"/>
              </a:defRPr>
            </a:pPr>
            <a:r>
              <a:t>🥛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43800" y="4069080"/>
            <a:ext cx="914400" cy="822960"/>
          </a:xfrm>
          <a:prstGeom prst="roundRect">
            <a:avLst/>
          </a:prstGeom>
          <a:solidFill>
            <a:srgbClr val="E8F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543800" y="4087368"/>
            <a:ext cx="9144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700" b="0">
                <a:solidFill>
                  <a:srgbClr val="2B3730"/>
                </a:solidFill>
                <a:latin typeface="Aptos"/>
              </a:defRPr>
            </a:pPr>
            <a:r>
              <a:t>🥦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800600" y="4160520"/>
            <a:ext cx="914400" cy="822960"/>
          </a:xfrm>
          <a:prstGeom prst="roundRect">
            <a:avLst/>
          </a:prstGeom>
          <a:solidFill>
            <a:srgbClr val="F8E2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800600" y="4178807"/>
            <a:ext cx="9144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700" b="0">
                <a:solidFill>
                  <a:srgbClr val="2B3730"/>
                </a:solidFill>
                <a:latin typeface="Aptos"/>
              </a:defRPr>
            </a:pPr>
            <a:r>
              <a:t>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6160" y="5440680"/>
            <a:ext cx="5029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700" b="1">
                <a:solidFill>
                  <a:srgbClr val="34784E"/>
                </a:solidFill>
                <a:latin typeface="Aptos"/>
              </a:defRPr>
            </a:pPr>
            <a:r>
              <a:t>Class 4  •  Science Project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D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1">
                <a:solidFill>
                  <a:srgbClr val="34784E"/>
                </a:solidFill>
                <a:latin typeface="Aptos"/>
              </a:defRPr>
            </a:pPr>
            <a:r>
              <a:t>What Are Nutrients?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10332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0">
                <a:solidFill>
                  <a:srgbClr val="69736C"/>
                </a:solidFill>
                <a:latin typeface="Aptos"/>
              </a:defRPr>
            </a:pPr>
            <a:r>
              <a:t>Tiny helpers from food that keep our body working well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508760"/>
            <a:ext cx="10332720" cy="1143000"/>
          </a:xfrm>
          <a:prstGeom prst="roundRect">
            <a:avLst/>
          </a:prstGeom>
          <a:solidFill>
            <a:srgbClr val="FFEF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234440" y="1627632"/>
            <a:ext cx="969264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100" b="1">
                <a:solidFill>
                  <a:srgbClr val="2B3730"/>
                </a:solidFill>
                <a:latin typeface="Aptos"/>
              </a:defRPr>
            </a:pPr>
            <a:r>
              <a:t>Nutrients are useful substances in food that our body needs for energy, growth, repair and good health.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063240"/>
            <a:ext cx="2468880" cy="2331720"/>
          </a:xfrm>
          <a:prstGeom prst="roundRect">
            <a:avLst/>
          </a:prstGeom>
          <a:solidFill>
            <a:srgbClr val="E8F3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3172968"/>
            <a:ext cx="224942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B3730"/>
                </a:solidFill>
                <a:latin typeface="Aptos"/>
              </a:defRPr>
            </a:pPr>
            <a:r>
              <a:t>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703320"/>
            <a:ext cx="21031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900" b="1">
                <a:solidFill>
                  <a:srgbClr val="34784E"/>
                </a:solidFill>
                <a:latin typeface="Aptos"/>
              </a:defRPr>
            </a:pPr>
            <a:r>
              <a:t>Energy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" y="4142232"/>
            <a:ext cx="2066544" cy="1142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2B3730"/>
                </a:solidFill>
                <a:latin typeface="Aptos"/>
              </a:defRPr>
            </a:pPr>
            <a:r>
              <a:t>Help us play, learn and work.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20439" y="3063240"/>
            <a:ext cx="2468880" cy="2331720"/>
          </a:xfrm>
          <a:prstGeom prst="roundRect">
            <a:avLst/>
          </a:prstGeom>
          <a:solidFill>
            <a:srgbClr val="F4B2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30168" y="3172968"/>
            <a:ext cx="224942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B3730"/>
                </a:solidFill>
                <a:latin typeface="Aptos"/>
              </a:defRPr>
            </a:pPr>
            <a:r>
              <a:t>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3320" y="3703320"/>
            <a:ext cx="21031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900" b="1">
                <a:solidFill>
                  <a:srgbClr val="34784E"/>
                </a:solidFill>
                <a:latin typeface="Aptos"/>
              </a:defRPr>
            </a:pPr>
            <a:r>
              <a:t>Growth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21607" y="4142232"/>
            <a:ext cx="2066544" cy="1142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2B3730"/>
                </a:solidFill>
                <a:latin typeface="Aptos"/>
              </a:defRPr>
            </a:pPr>
            <a:r>
              <a:t>Help our body grow and repair.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59" y="3063240"/>
            <a:ext cx="2468880" cy="2331720"/>
          </a:xfrm>
          <a:prstGeom prst="roundRect">
            <a:avLst/>
          </a:prstGeom>
          <a:solidFill>
            <a:srgbClr val="E8F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9088" y="3172968"/>
            <a:ext cx="224942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B3730"/>
                </a:solidFill>
                <a:latin typeface="Aptos"/>
              </a:defRPr>
            </a:pPr>
            <a:r>
              <a:t>🛡️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0" y="3703320"/>
            <a:ext cx="21031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900" b="1">
                <a:solidFill>
                  <a:srgbClr val="34784E"/>
                </a:solidFill>
                <a:latin typeface="Aptos"/>
              </a:defRPr>
            </a:pPr>
            <a:r>
              <a:t>Protection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0527" y="4142232"/>
            <a:ext cx="2066544" cy="1142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2B3730"/>
                </a:solidFill>
                <a:latin typeface="Aptos"/>
              </a:defRPr>
            </a:pPr>
            <a:r>
              <a:t>Help keep our body healthy.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98280" y="3063240"/>
            <a:ext cx="2468880" cy="2331720"/>
          </a:xfrm>
          <a:prstGeom prst="roundRect">
            <a:avLst/>
          </a:prstGeom>
          <a:solidFill>
            <a:srgbClr val="EBE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208007" y="3172968"/>
            <a:ext cx="224942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B3730"/>
                </a:solidFill>
                <a:latin typeface="Aptos"/>
              </a:defRPr>
            </a:pPr>
            <a:r>
              <a:t>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81159" y="3703320"/>
            <a:ext cx="21031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900" b="1">
                <a:solidFill>
                  <a:srgbClr val="34784E"/>
                </a:solidFill>
                <a:latin typeface="Aptos"/>
              </a:defRPr>
            </a:pPr>
            <a:r>
              <a:t>Body functions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99448" y="4142232"/>
            <a:ext cx="2066544" cy="1142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2B3730"/>
                </a:solidFill>
                <a:latin typeface="Aptos"/>
              </a:defRPr>
            </a:pPr>
            <a:r>
              <a:t>Help our body work properly.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1480" y="6510528"/>
            <a:ext cx="113385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9736C"/>
                </a:solidFill>
                <a:latin typeface="Aptos"/>
              </a:defRPr>
            </a:pPr>
            <a:r>
              <a:t>Essential Nutrients • Class 4                                    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D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1">
                <a:solidFill>
                  <a:srgbClr val="34784E"/>
                </a:solidFill>
                <a:latin typeface="Aptos"/>
              </a:defRPr>
            </a:pPr>
            <a:r>
              <a:t>1. Carbohydrates – Our Energy Foods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17320"/>
            <a:ext cx="2926080" cy="4251960"/>
          </a:xfrm>
          <a:prstGeom prst="roundRect">
            <a:avLst/>
          </a:prstGeom>
          <a:solidFill>
            <a:srgbClr val="FFEF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1248" y="1527048"/>
            <a:ext cx="270662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B3730"/>
                </a:solidFill>
                <a:latin typeface="Aptos"/>
              </a:defRPr>
            </a:pPr>
            <a:r>
              <a:t>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25603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900" b="1">
                <a:solidFill>
                  <a:srgbClr val="34784E"/>
                </a:solidFill>
                <a:latin typeface="Aptos"/>
              </a:defRPr>
            </a:pPr>
            <a:r>
              <a:t>CARBOHYDRATES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2688" y="2496312"/>
            <a:ext cx="2523744" cy="3063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2B3730"/>
                </a:solidFill>
                <a:latin typeface="Aptos"/>
              </a:defRPr>
            </a:pPr>
            <a:r>
              <a:t>Main job:</a:t>
            </a:r>
            <a:br/>
            <a:r>
              <a:t>Give us energy for studying, playing and daily activities.</a:t>
            </a:r>
            <a:br/>
            <a:br/>
            <a:r>
              <a:t>Sources:</a:t>
            </a:r>
            <a:br/>
            <a:r>
              <a:t>Rice • chapati • bread • potato • corn • bananas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69080" y="1417320"/>
            <a:ext cx="70408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F4A64C"/>
                </a:solidFill>
                <a:latin typeface="Aptos"/>
              </a:defRPr>
            </a:pPr>
            <a:r>
              <a:t>ENERGY PATH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51960" y="2057400"/>
            <a:ext cx="1280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B3730"/>
                </a:solidFill>
                <a:latin typeface="Aptos"/>
              </a:defRPr>
            </a:pPr>
            <a:r>
              <a:t>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240" y="2788920"/>
            <a:ext cx="13716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34784E"/>
                </a:solidFill>
                <a:latin typeface="Aptos"/>
              </a:defRPr>
            </a:pPr>
            <a:r>
              <a:t>Rice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057400"/>
            <a:ext cx="1280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B3730"/>
                </a:solidFill>
                <a:latin typeface="Aptos"/>
              </a:defRPr>
            </a:pPr>
            <a:r>
              <a:t>➡️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60920" y="2057400"/>
            <a:ext cx="1280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B3730"/>
                </a:solidFill>
                <a:latin typeface="Aptos"/>
              </a:defRPr>
            </a:pPr>
            <a:r>
              <a:t>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0" y="2788920"/>
            <a:ext cx="13716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34784E"/>
                </a:solidFill>
                <a:latin typeface="Aptos"/>
              </a:defRPr>
            </a:pPr>
            <a:r>
              <a:t>Energy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2057400"/>
            <a:ext cx="1280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B3730"/>
                </a:solidFill>
                <a:latin typeface="Aptos"/>
              </a:defRPr>
            </a:pPr>
            <a:r>
              <a:t>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18319" y="2788920"/>
            <a:ext cx="13716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34784E"/>
                </a:solidFill>
                <a:latin typeface="Aptos"/>
              </a:defRPr>
            </a:pPr>
            <a:r>
              <a:t>Play &amp; Learn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60520" y="3657600"/>
            <a:ext cx="6766560" cy="1234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900" b="0">
                <a:solidFill>
                  <a:srgbClr val="2B3730"/>
                </a:solidFill>
                <a:latin typeface="Aptos"/>
              </a:defRPr>
            </a:pPr>
            <a:r>
              <a:t>Choose a variety of carbohydrate foods, including whole grains and fruits.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" y="6510528"/>
            <a:ext cx="113385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9736C"/>
                </a:solidFill>
                <a:latin typeface="Aptos"/>
              </a:defRPr>
            </a:pPr>
            <a:r>
              <a:t>Essential Nutrients • Class 4                                    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D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1">
                <a:solidFill>
                  <a:srgbClr val="34784E"/>
                </a:solidFill>
                <a:latin typeface="Aptos"/>
              </a:defRPr>
            </a:pPr>
            <a:r>
              <a:t>2. Proteins – Body Builders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371600"/>
            <a:ext cx="3108960" cy="4389120"/>
          </a:xfrm>
          <a:prstGeom prst="roundRect">
            <a:avLst/>
          </a:prstGeom>
          <a:solidFill>
            <a:srgbClr val="E8F3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1248" y="1481328"/>
            <a:ext cx="288950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B3730"/>
                </a:solidFill>
                <a:latin typeface="Aptos"/>
              </a:defRPr>
            </a:pPr>
            <a:r>
              <a:t>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27432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900" b="1">
                <a:solidFill>
                  <a:srgbClr val="34784E"/>
                </a:solidFill>
                <a:latin typeface="Aptos"/>
              </a:defRPr>
            </a:pPr>
            <a:r>
              <a:t>PROTEINS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2688" y="2450591"/>
            <a:ext cx="2706624" cy="3200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2B3730"/>
                </a:solidFill>
                <a:latin typeface="Aptos"/>
              </a:defRPr>
            </a:pPr>
            <a:r>
              <a:t>Main job:</a:t>
            </a:r>
            <a:br/>
            <a:r>
              <a:t>Help our body grow and repair tissues.</a:t>
            </a:r>
            <a:br/>
            <a:br/>
            <a:r>
              <a:t>Sources:</a:t>
            </a:r>
            <a:br/>
            <a:r>
              <a:t>Dal • beans • milk • curd • eggs • nuts • seeds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06240" y="1417320"/>
            <a:ext cx="67665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000" b="1">
                <a:solidFill>
                  <a:srgbClr val="5B9DD6"/>
                </a:solidFill>
                <a:latin typeface="Aptos"/>
              </a:defRPr>
            </a:pPr>
            <a:r>
              <a:t>BUILD • GROW • REPAIR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60520" y="2240280"/>
            <a:ext cx="28346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5B9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60520" y="2313432"/>
            <a:ext cx="77724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B3730"/>
                </a:solidFill>
                <a:latin typeface="Aptos"/>
              </a:defRPr>
            </a:pPr>
            <a:r>
              <a:t>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92040" y="2441448"/>
            <a:ext cx="19202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2B3730"/>
                </a:solidFill>
                <a:latin typeface="Aptos"/>
              </a:defRPr>
            </a:pPr>
            <a:r>
              <a:t>Dal &amp; beans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543800" y="2240280"/>
            <a:ext cx="28346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5B9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543800" y="2313432"/>
            <a:ext cx="77724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B3730"/>
                </a:solidFill>
                <a:latin typeface="Aptos"/>
              </a:defRPr>
            </a:pPr>
            <a:r>
              <a:t>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5320" y="2441448"/>
            <a:ext cx="19202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2B3730"/>
                </a:solidFill>
                <a:latin typeface="Aptos"/>
              </a:defRPr>
            </a:pPr>
            <a:r>
              <a:t>Milk &amp; curd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60520" y="3794760"/>
            <a:ext cx="28346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5B9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160520" y="3867912"/>
            <a:ext cx="77724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B3730"/>
                </a:solidFill>
                <a:latin typeface="Aptos"/>
              </a:defRPr>
            </a:pPr>
            <a:r>
              <a:t>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92040" y="3995928"/>
            <a:ext cx="19202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2B3730"/>
                </a:solidFill>
                <a:latin typeface="Aptos"/>
              </a:defRPr>
            </a:pPr>
            <a:r>
              <a:t>Eggs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543800" y="3794760"/>
            <a:ext cx="28346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5B9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543800" y="3867912"/>
            <a:ext cx="77724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B3730"/>
                </a:solidFill>
                <a:latin typeface="Aptos"/>
              </a:defRPr>
            </a:pPr>
            <a:r>
              <a:t>🥜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75320" y="3995928"/>
            <a:ext cx="19202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2B3730"/>
                </a:solidFill>
                <a:latin typeface="Aptos"/>
              </a:defRPr>
            </a:pPr>
            <a:r>
              <a:t>Nuts &amp; seeds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89120" y="5349240"/>
            <a:ext cx="6400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0">
                <a:solidFill>
                  <a:srgbClr val="69736C"/>
                </a:solidFill>
                <a:latin typeface="Aptos"/>
              </a:defRPr>
            </a:pPr>
            <a:r>
              <a:t>Protein-rich foods are important while children are growing.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1480" y="6510528"/>
            <a:ext cx="113385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9736C"/>
                </a:solidFill>
                <a:latin typeface="Aptos"/>
              </a:defRPr>
            </a:pPr>
            <a:r>
              <a:t>Essential Nutrients • Class 4                                    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D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1">
                <a:solidFill>
                  <a:srgbClr val="34784E"/>
                </a:solidFill>
                <a:latin typeface="Aptos"/>
              </a:defRPr>
            </a:pPr>
            <a:r>
              <a:t>3. Vitamins – Health Protectors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80160"/>
            <a:ext cx="103327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000" b="1">
                <a:solidFill>
                  <a:srgbClr val="2B3730"/>
                </a:solidFill>
                <a:latin typeface="Aptos"/>
              </a:defRPr>
            </a:pPr>
            <a:r>
              <a:t>Vitamins help our body grow, stay healthy and work properly.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2011680"/>
            <a:ext cx="2514600" cy="3337560"/>
          </a:xfrm>
          <a:prstGeom prst="roundRect">
            <a:avLst/>
          </a:prstGeom>
          <a:solidFill>
            <a:srgbClr val="FFEF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176272"/>
            <a:ext cx="23317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900" b="1">
                <a:solidFill>
                  <a:srgbClr val="34784E"/>
                </a:solidFill>
                <a:latin typeface="Aptos"/>
              </a:defRPr>
            </a:pPr>
            <a:r>
              <a:t>Vitamin 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651760"/>
            <a:ext cx="22402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B3730"/>
                </a:solidFill>
                <a:latin typeface="Aptos"/>
              </a:defRPr>
            </a:pPr>
            <a:r>
              <a:t>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337560"/>
            <a:ext cx="224028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1">
                <a:solidFill>
                  <a:srgbClr val="2B3730"/>
                </a:solidFill>
                <a:latin typeface="Aptos"/>
              </a:defRPr>
            </a:pPr>
            <a:r>
              <a:t>Carrots, leafy vegetables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4069080"/>
            <a:ext cx="219456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0">
                <a:solidFill>
                  <a:srgbClr val="2B3730"/>
                </a:solidFill>
                <a:latin typeface="Aptos"/>
              </a:defRPr>
            </a:pPr>
            <a:r>
              <a:t>Helps eyesight and body growth.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74720" y="2011680"/>
            <a:ext cx="2514600" cy="3337560"/>
          </a:xfrm>
          <a:prstGeom prst="roundRect">
            <a:avLst/>
          </a:prstGeom>
          <a:solidFill>
            <a:srgbClr val="E8F3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66160" y="2176272"/>
            <a:ext cx="23317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900" b="1">
                <a:solidFill>
                  <a:srgbClr val="34784E"/>
                </a:solidFill>
                <a:latin typeface="Aptos"/>
              </a:defRPr>
            </a:pPr>
            <a:r>
              <a:t>Vitamin 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11879" y="2651760"/>
            <a:ext cx="22402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B3730"/>
                </a:solidFill>
                <a:latin typeface="Aptos"/>
              </a:defRPr>
            </a:pPr>
            <a:r>
              <a:t>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11879" y="3337560"/>
            <a:ext cx="224028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1">
                <a:solidFill>
                  <a:srgbClr val="2B3730"/>
                </a:solidFill>
                <a:latin typeface="Aptos"/>
              </a:defRPr>
            </a:pPr>
            <a:r>
              <a:t>Whole grains, pulses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9312" y="4069080"/>
            <a:ext cx="219456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0">
                <a:solidFill>
                  <a:srgbClr val="2B3730"/>
                </a:solidFill>
                <a:latin typeface="Aptos"/>
              </a:defRPr>
            </a:pPr>
            <a:r>
              <a:t>Helps release energy from food.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80" y="2011680"/>
            <a:ext cx="2514600" cy="3337560"/>
          </a:xfrm>
          <a:prstGeom prst="roundRect">
            <a:avLst/>
          </a:prstGeom>
          <a:solidFill>
            <a:srgbClr val="F4B2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46520" y="2176272"/>
            <a:ext cx="23317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900" b="1">
                <a:solidFill>
                  <a:srgbClr val="34784E"/>
                </a:solidFill>
                <a:latin typeface="Aptos"/>
              </a:defRPr>
            </a:pPr>
            <a:r>
              <a:t>Vitamin 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0" y="2651760"/>
            <a:ext cx="22402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B3730"/>
                </a:solidFill>
                <a:latin typeface="Aptos"/>
              </a:defRPr>
            </a:pPr>
            <a:r>
              <a:t>🍊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3337560"/>
            <a:ext cx="224028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1">
                <a:solidFill>
                  <a:srgbClr val="2B3730"/>
                </a:solidFill>
                <a:latin typeface="Aptos"/>
              </a:defRPr>
            </a:pPr>
            <a:r>
              <a:t>Orange, guava, tomato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9672" y="4069080"/>
            <a:ext cx="219456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0">
                <a:solidFill>
                  <a:srgbClr val="2B3730"/>
                </a:solidFill>
                <a:latin typeface="Aptos"/>
              </a:defRPr>
            </a:pPr>
            <a:r>
              <a:t>Supports healthy skin and healing.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235440" y="2011680"/>
            <a:ext cx="2514600" cy="3337560"/>
          </a:xfrm>
          <a:prstGeom prst="roundRect">
            <a:avLst/>
          </a:prstGeom>
          <a:solidFill>
            <a:srgbClr val="E8F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26880" y="2176272"/>
            <a:ext cx="23317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900" b="1">
                <a:solidFill>
                  <a:srgbClr val="34784E"/>
                </a:solidFill>
                <a:latin typeface="Aptos"/>
              </a:defRPr>
            </a:pPr>
            <a:r>
              <a:t>Vitamin 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72600" y="2651760"/>
            <a:ext cx="22402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B3730"/>
                </a:solidFill>
                <a:latin typeface="Aptos"/>
              </a:defRPr>
            </a:pPr>
            <a:r>
              <a:t>☀️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72600" y="3337560"/>
            <a:ext cx="224028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1">
                <a:solidFill>
                  <a:srgbClr val="2B3730"/>
                </a:solidFill>
                <a:latin typeface="Aptos"/>
              </a:defRPr>
            </a:pPr>
            <a:r>
              <a:t>Sunlight, milk, eggs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00032" y="4069080"/>
            <a:ext cx="219456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0">
                <a:solidFill>
                  <a:srgbClr val="2B3730"/>
                </a:solidFill>
                <a:latin typeface="Aptos"/>
              </a:defRPr>
            </a:pPr>
            <a:r>
              <a:t>Helps keep bones and teeth strong.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1480" y="6510528"/>
            <a:ext cx="113385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9736C"/>
                </a:solidFill>
                <a:latin typeface="Aptos"/>
              </a:defRPr>
            </a:pPr>
            <a:r>
              <a:t>Essential Nutrients • Class 4                                    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D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1">
                <a:solidFill>
                  <a:srgbClr val="34784E"/>
                </a:solidFill>
                <a:latin typeface="Aptos"/>
              </a:defRPr>
            </a:pPr>
            <a:r>
              <a:t>4. Minerals – Strong Body Helpers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143000"/>
            <a:ext cx="103327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900" b="0">
                <a:solidFill>
                  <a:srgbClr val="2B3730"/>
                </a:solidFill>
                <a:latin typeface="Aptos"/>
              </a:defRPr>
            </a:pPr>
            <a:r>
              <a:t>Minerals are needed in small amounts, but they do important jobs.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011680"/>
            <a:ext cx="3154680" cy="3429000"/>
          </a:xfrm>
          <a:prstGeom prst="roundRect">
            <a:avLst/>
          </a:prstGeom>
          <a:solidFill>
            <a:srgbClr val="E8F3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" y="2194560"/>
            <a:ext cx="2880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3100" b="0">
                <a:solidFill>
                  <a:srgbClr val="2B3730"/>
                </a:solidFill>
                <a:latin typeface="Aptos"/>
              </a:defRPr>
            </a:pPr>
            <a:r>
              <a:t>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2834640"/>
            <a:ext cx="2880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000" b="1">
                <a:solidFill>
                  <a:srgbClr val="34784E"/>
                </a:solidFill>
                <a:latin typeface="Aptos"/>
              </a:defRPr>
            </a:pPr>
            <a:r>
              <a:t>Calcium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383280"/>
            <a:ext cx="27889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2B3730"/>
                </a:solidFill>
                <a:latin typeface="Aptos"/>
              </a:defRPr>
            </a:pPr>
            <a:r>
              <a:t>Sources:</a:t>
            </a:r>
            <a:br/>
            <a:r>
              <a:t>Milk, curd, ragi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4069080"/>
            <a:ext cx="27889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2B3730"/>
                </a:solidFill>
                <a:latin typeface="Aptos"/>
              </a:defRPr>
            </a:pPr>
            <a:r>
              <a:t>Helps with:</a:t>
            </a:r>
            <a:br/>
            <a:r>
              <a:t>Strong bones &amp; teeth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63440" y="2011680"/>
            <a:ext cx="3154680" cy="3429000"/>
          </a:xfrm>
          <a:prstGeom prst="roundRect">
            <a:avLst/>
          </a:prstGeom>
          <a:solidFill>
            <a:srgbClr val="F4B2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00600" y="2194560"/>
            <a:ext cx="2880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3100" b="0">
                <a:solidFill>
                  <a:srgbClr val="2B3730"/>
                </a:solidFill>
                <a:latin typeface="Aptos"/>
              </a:defRPr>
            </a:pPr>
            <a:r>
              <a:t>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00600" y="2834640"/>
            <a:ext cx="2880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000" b="1">
                <a:solidFill>
                  <a:srgbClr val="34784E"/>
                </a:solidFill>
                <a:latin typeface="Aptos"/>
              </a:defRPr>
            </a:pPr>
            <a:r>
              <a:t>Iron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0" y="3383280"/>
            <a:ext cx="27889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2B3730"/>
                </a:solidFill>
                <a:latin typeface="Aptos"/>
              </a:defRPr>
            </a:pPr>
            <a:r>
              <a:t>Sources:</a:t>
            </a:r>
            <a:br/>
            <a:r>
              <a:t>Spinach, lentils, beans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0" y="4069080"/>
            <a:ext cx="27889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2B3730"/>
                </a:solidFill>
                <a:latin typeface="Aptos"/>
              </a:defRPr>
            </a:pPr>
            <a:r>
              <a:t>Helps with:</a:t>
            </a:r>
            <a:br/>
            <a:r>
              <a:t>Healthy blood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412480" y="2011680"/>
            <a:ext cx="3154680" cy="3429000"/>
          </a:xfrm>
          <a:prstGeom prst="roundRect">
            <a:avLst/>
          </a:prstGeom>
          <a:solidFill>
            <a:srgbClr val="FFEF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49640" y="2194560"/>
            <a:ext cx="2880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3100" b="0">
                <a:solidFill>
                  <a:srgbClr val="2B3730"/>
                </a:solidFill>
                <a:latin typeface="Aptos"/>
              </a:defRPr>
            </a:pPr>
            <a:r>
              <a:t>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49640" y="2834640"/>
            <a:ext cx="2880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000" b="1">
                <a:solidFill>
                  <a:srgbClr val="34784E"/>
                </a:solidFill>
                <a:latin typeface="Aptos"/>
              </a:defRPr>
            </a:pPr>
            <a:r>
              <a:t>Iodine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95359" y="3383280"/>
            <a:ext cx="27889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2B3730"/>
                </a:solidFill>
                <a:latin typeface="Aptos"/>
              </a:defRPr>
            </a:pPr>
            <a:r>
              <a:t>Sources:</a:t>
            </a:r>
            <a:br/>
            <a:r>
              <a:t>Iodised salt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95359" y="4069080"/>
            <a:ext cx="27889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2B3730"/>
                </a:solidFill>
                <a:latin typeface="Aptos"/>
              </a:defRPr>
            </a:pPr>
            <a:r>
              <a:t>Helps with:</a:t>
            </a:r>
            <a:br/>
            <a:r>
              <a:t>Helps the thyroid work properly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1480" y="6510528"/>
            <a:ext cx="113385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9736C"/>
                </a:solidFill>
                <a:latin typeface="Aptos"/>
              </a:defRPr>
            </a:pPr>
            <a:r>
              <a:t>Essential Nutrients • Class 4                                    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D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1">
                <a:solidFill>
                  <a:srgbClr val="34784E"/>
                </a:solidFill>
                <a:latin typeface="Aptos"/>
              </a:defRPr>
            </a:pPr>
            <a:r>
              <a:t>Don't Forget Water &amp; Roughage!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417320"/>
            <a:ext cx="4754880" cy="4389120"/>
          </a:xfrm>
          <a:prstGeom prst="roundRect">
            <a:avLst/>
          </a:prstGeom>
          <a:solidFill>
            <a:srgbClr val="E8F3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1527048"/>
            <a:ext cx="453542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B3730"/>
                </a:solidFill>
                <a:latin typeface="Aptos"/>
              </a:defRPr>
            </a:pPr>
            <a:r>
              <a:t>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057400"/>
            <a:ext cx="43891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900" b="1">
                <a:solidFill>
                  <a:srgbClr val="34784E"/>
                </a:solidFill>
                <a:latin typeface="Aptos"/>
              </a:defRPr>
            </a:pPr>
            <a:r>
              <a:t>WATER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" y="2496312"/>
            <a:ext cx="4352544" cy="3200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2B3730"/>
                </a:solidFill>
                <a:latin typeface="Aptos"/>
              </a:defRPr>
            </a:pPr>
            <a:r>
              <a:t>Keeps us hydrated and helps many body processes.</a:t>
            </a:r>
            <a:br/>
            <a:br/>
            <a:r>
              <a:t>Drink water regularly, especially when you are active or it is hot.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92240" y="1417320"/>
            <a:ext cx="4754880" cy="4389120"/>
          </a:xfrm>
          <a:prstGeom prst="roundRect">
            <a:avLst/>
          </a:prstGeom>
          <a:solidFill>
            <a:srgbClr val="E8F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01968" y="1527048"/>
            <a:ext cx="453542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B3730"/>
                </a:solidFill>
                <a:latin typeface="Aptos"/>
              </a:defRPr>
            </a:pPr>
            <a:r>
              <a:t>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0" y="2057400"/>
            <a:ext cx="43891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900" b="1">
                <a:solidFill>
                  <a:srgbClr val="34784E"/>
                </a:solidFill>
                <a:latin typeface="Aptos"/>
              </a:defRPr>
            </a:pPr>
            <a:r>
              <a:t>ROUGHAGE (FIBRE)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93407" y="2496312"/>
            <a:ext cx="4352544" cy="3200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2B3730"/>
                </a:solidFill>
                <a:latin typeface="Aptos"/>
              </a:defRPr>
            </a:pPr>
            <a:r>
              <a:t>Helps food move through the digestive system.</a:t>
            </a:r>
            <a:br/>
            <a:br/>
            <a:r>
              <a:t>Sources: fruits, vegetables, whole grains and pulses.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480" y="6510528"/>
            <a:ext cx="113385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9736C"/>
                </a:solidFill>
                <a:latin typeface="Aptos"/>
              </a:defRPr>
            </a:pPr>
            <a:r>
              <a:t>Essential Nutrients • Class 4                                    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D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1">
                <a:solidFill>
                  <a:srgbClr val="34784E"/>
                </a:solidFill>
                <a:latin typeface="Aptos"/>
              </a:defRPr>
            </a:pPr>
            <a:r>
              <a:t>Build Your Healthy 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10332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0">
                <a:solidFill>
                  <a:srgbClr val="69736C"/>
                </a:solidFill>
                <a:latin typeface="Aptos"/>
              </a:defRPr>
            </a:pPr>
            <a:r>
              <a:t>A balanced meal includes a variety of foods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68680" y="1417320"/>
            <a:ext cx="45720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3478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97280" y="1737360"/>
            <a:ext cx="1965960" cy="1645920"/>
          </a:xfrm>
          <a:prstGeom prst="roundRect">
            <a:avLst/>
          </a:prstGeom>
          <a:solidFill>
            <a:srgbClr val="FFEF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1965960"/>
            <a:ext cx="196596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900" b="1">
                <a:solidFill>
                  <a:srgbClr val="34784E"/>
                </a:solidFill>
                <a:latin typeface="Aptos"/>
              </a:defRPr>
            </a:pPr>
            <a:r>
              <a:t>🍚</a:t>
            </a:r>
            <a:br/>
            <a:r>
              <a:t>Grains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46120" y="1737360"/>
            <a:ext cx="1965960" cy="1645920"/>
          </a:xfrm>
          <a:prstGeom prst="roundRect">
            <a:avLst/>
          </a:prstGeom>
          <a:solidFill>
            <a:srgbClr val="E8F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246120" y="1965960"/>
            <a:ext cx="196596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900" b="1">
                <a:solidFill>
                  <a:srgbClr val="34784E"/>
                </a:solidFill>
                <a:latin typeface="Aptos"/>
              </a:defRPr>
            </a:pPr>
            <a:r>
              <a:t>🥦</a:t>
            </a:r>
            <a:br/>
            <a:r>
              <a:t>Vegetables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97280" y="3611880"/>
            <a:ext cx="1965960" cy="1645920"/>
          </a:xfrm>
          <a:prstGeom prst="roundRect">
            <a:avLst/>
          </a:prstGeom>
          <a:solidFill>
            <a:srgbClr val="F4B2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97280" y="3840480"/>
            <a:ext cx="196596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900" b="1">
                <a:solidFill>
                  <a:srgbClr val="34784E"/>
                </a:solidFill>
                <a:latin typeface="Aptos"/>
              </a:defRPr>
            </a:pPr>
            <a:r>
              <a:t>🍎</a:t>
            </a:r>
            <a:br/>
            <a:r>
              <a:t>Fruits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46120" y="3611880"/>
            <a:ext cx="1965960" cy="1645920"/>
          </a:xfrm>
          <a:prstGeom prst="roundRect">
            <a:avLst/>
          </a:prstGeom>
          <a:solidFill>
            <a:srgbClr val="E8F3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246120" y="3840480"/>
            <a:ext cx="196596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900" b="1">
                <a:solidFill>
                  <a:srgbClr val="34784E"/>
                </a:solidFill>
                <a:latin typeface="Aptos"/>
              </a:defRPr>
            </a:pPr>
            <a:r>
              <a:t>🫘</a:t>
            </a:r>
            <a:br/>
            <a:r>
              <a:t>Protein foods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89320" y="1645920"/>
            <a:ext cx="51206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300" b="1">
                <a:solidFill>
                  <a:srgbClr val="F4A64C"/>
                </a:solidFill>
                <a:latin typeface="Aptos"/>
              </a:defRPr>
            </a:pPr>
            <a:r>
              <a:t>Remember the rainbow!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35040" y="2331720"/>
            <a:ext cx="5029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0">
                <a:solidFill>
                  <a:srgbClr val="2B3730"/>
                </a:solidFill>
                <a:latin typeface="Aptos"/>
              </a:defRPr>
            </a:pPr>
            <a:r>
              <a:t>🍎  Eat different coloured fruits &amp; vegetables</a:t>
            </a:r>
            <a:br/>
            <a:r>
              <a:t>🍚  Include grains</a:t>
            </a:r>
            <a:br/>
            <a:r>
              <a:t>🫘  Include protein foods</a:t>
            </a:r>
            <a:br/>
            <a:r>
              <a:t>🥛  Include milk/curd or suitable alternatives</a:t>
            </a:r>
            <a:br/>
            <a:r>
              <a:t>💧  Drink water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26480" y="4892040"/>
            <a:ext cx="47548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34784E"/>
                </a:solidFill>
                <a:latin typeface="Aptos"/>
              </a:defRPr>
            </a:pPr>
            <a:r>
              <a:t>Variety is the key to a balanced diet.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" y="6510528"/>
            <a:ext cx="113385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9736C"/>
                </a:solidFill>
                <a:latin typeface="Aptos"/>
              </a:defRPr>
            </a:pPr>
            <a:r>
              <a:t>Essential Nutrients • Class 4                                    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D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1">
                <a:solidFill>
                  <a:srgbClr val="34784E"/>
                </a:solidFill>
                <a:latin typeface="Aptos"/>
              </a:defRPr>
            </a:pPr>
            <a:r>
              <a:t>Healthy Eating Habits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05840" y="1234440"/>
            <a:ext cx="10149840" cy="749808"/>
          </a:xfrm>
          <a:prstGeom prst="roundRect">
            <a:avLst/>
          </a:prstGeom>
          <a:solidFill>
            <a:srgbClr val="FFEF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43000" y="1280160"/>
            <a:ext cx="5029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34784E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83080" y="1280160"/>
            <a:ext cx="685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400" b="0">
                <a:solidFill>
                  <a:srgbClr val="2B3730"/>
                </a:solidFill>
                <a:latin typeface="Aptos"/>
              </a:defRPr>
            </a:pPr>
            <a:r>
              <a:t>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60320" y="1271016"/>
            <a:ext cx="1828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1">
                <a:solidFill>
                  <a:srgbClr val="34784E"/>
                </a:solidFill>
                <a:latin typeface="Aptos"/>
              </a:defRPr>
            </a:pPr>
            <a:r>
              <a:t>Eat breakfast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89120" y="1271016"/>
            <a:ext cx="6400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B3730"/>
                </a:solidFill>
                <a:latin typeface="Aptos"/>
              </a:defRPr>
            </a:pPr>
            <a:r>
              <a:t>Start the day with a nourishing meal.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05840" y="2194560"/>
            <a:ext cx="10149840" cy="749808"/>
          </a:xfrm>
          <a:prstGeom prst="roundRect">
            <a:avLst/>
          </a:prstGeom>
          <a:solidFill>
            <a:srgbClr val="E8F3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2240280"/>
            <a:ext cx="5029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34784E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2240280"/>
            <a:ext cx="685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400" b="0">
                <a:solidFill>
                  <a:srgbClr val="2B3730"/>
                </a:solidFill>
                <a:latin typeface="Aptos"/>
              </a:defRPr>
            </a:pPr>
            <a:r>
              <a:t>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60320" y="2231136"/>
            <a:ext cx="1828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1">
                <a:solidFill>
                  <a:srgbClr val="34784E"/>
                </a:solidFill>
                <a:latin typeface="Aptos"/>
              </a:defRPr>
            </a:pPr>
            <a:r>
              <a:t>Eat variety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0" y="2231136"/>
            <a:ext cx="6400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B3730"/>
                </a:solidFill>
                <a:latin typeface="Aptos"/>
              </a:defRPr>
            </a:pPr>
            <a:r>
              <a:t>Choose foods from different groups.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05840" y="3154680"/>
            <a:ext cx="10149840" cy="749808"/>
          </a:xfrm>
          <a:prstGeom prst="roundRect">
            <a:avLst/>
          </a:prstGeom>
          <a:solidFill>
            <a:srgbClr val="E8F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43000" y="3200400"/>
            <a:ext cx="5029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34784E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83080" y="3200400"/>
            <a:ext cx="685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400" b="0">
                <a:solidFill>
                  <a:srgbClr val="2B3730"/>
                </a:solidFill>
                <a:latin typeface="Aptos"/>
              </a:defRPr>
            </a:pPr>
            <a:r>
              <a:t>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60320" y="3191256"/>
            <a:ext cx="1828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1">
                <a:solidFill>
                  <a:srgbClr val="34784E"/>
                </a:solidFill>
                <a:latin typeface="Aptos"/>
              </a:defRPr>
            </a:pPr>
            <a:r>
              <a:t>Drink water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89120" y="3191256"/>
            <a:ext cx="6400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B3730"/>
                </a:solidFill>
                <a:latin typeface="Aptos"/>
              </a:defRPr>
            </a:pPr>
            <a:r>
              <a:t>Keep your body hydrated.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05840" y="4114800"/>
            <a:ext cx="10149840" cy="749808"/>
          </a:xfrm>
          <a:prstGeom prst="roundRect">
            <a:avLst/>
          </a:prstGeom>
          <a:solidFill>
            <a:srgbClr val="F4B2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43000" y="4160520"/>
            <a:ext cx="5029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34784E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83080" y="4160520"/>
            <a:ext cx="685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400" b="0">
                <a:solidFill>
                  <a:srgbClr val="2B3730"/>
                </a:solidFill>
                <a:latin typeface="Aptos"/>
              </a:defRPr>
            </a:pPr>
            <a:r>
              <a:t>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60320" y="4151376"/>
            <a:ext cx="1828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1">
                <a:solidFill>
                  <a:srgbClr val="34784E"/>
                </a:solidFill>
                <a:latin typeface="Aptos"/>
              </a:defRPr>
            </a:pPr>
            <a:r>
              <a:t>Wash hands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89120" y="4151376"/>
            <a:ext cx="6400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B3730"/>
                </a:solidFill>
                <a:latin typeface="Aptos"/>
              </a:defRPr>
            </a:pPr>
            <a:r>
              <a:t>Wash hands before eating.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05840" y="5074920"/>
            <a:ext cx="10149840" cy="749808"/>
          </a:xfrm>
          <a:prstGeom prst="roundRect">
            <a:avLst/>
          </a:prstGeom>
          <a:solidFill>
            <a:srgbClr val="EBE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143000" y="5120640"/>
            <a:ext cx="5029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34784E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83080" y="5120640"/>
            <a:ext cx="685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400" b="0">
                <a:solidFill>
                  <a:srgbClr val="2B3730"/>
                </a:solidFill>
                <a:latin typeface="Aptos"/>
              </a:defRPr>
            </a:pPr>
            <a:r>
              <a:t>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60320" y="5111496"/>
            <a:ext cx="1828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1">
                <a:solidFill>
                  <a:srgbClr val="34784E"/>
                </a:solidFill>
                <a:latin typeface="Aptos"/>
              </a:defRPr>
            </a:pPr>
            <a:r>
              <a:t>Limit junk food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89120" y="5111496"/>
            <a:ext cx="6400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B3730"/>
                </a:solidFill>
                <a:latin typeface="Aptos"/>
              </a:defRPr>
            </a:pPr>
            <a:r>
              <a:t>Have highly processed treats less often.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1480" y="6510528"/>
            <a:ext cx="113385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9736C"/>
                </a:solidFill>
                <a:latin typeface="Aptos"/>
              </a:defRPr>
            </a:pPr>
            <a:r>
              <a:t>Essential Nutrients • Class 4                                    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8F6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1">
                <a:solidFill>
                  <a:srgbClr val="34784E"/>
                </a:solidFill>
                <a:latin typeface="Aptos"/>
              </a:defRPr>
            </a:pPr>
            <a:r>
              <a:t>Let's Test Our Learning!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10332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0">
                <a:solidFill>
                  <a:srgbClr val="69736C"/>
                </a:solidFill>
                <a:latin typeface="Aptos"/>
              </a:defRPr>
            </a:pPr>
            <a:r>
              <a:t>Choose or say the answer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234440"/>
            <a:ext cx="1033272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3478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43000" y="1261872"/>
            <a:ext cx="987552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B3730"/>
                </a:solidFill>
                <a:latin typeface="Aptos"/>
              </a:defRPr>
            </a:pPr>
            <a:r>
              <a:t>1. Which nutrient mainly gives us energy?</a:t>
            </a:r>
            <a:br/>
            <a:r>
              <a:t>A) Carbohydrates   B) Vitamins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2148840"/>
            <a:ext cx="1033272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3478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2176272"/>
            <a:ext cx="987552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B3730"/>
                </a:solidFill>
                <a:latin typeface="Aptos"/>
              </a:defRPr>
            </a:pPr>
            <a:r>
              <a:t>2. Which nutrient helps growth and repair?</a:t>
            </a:r>
            <a:br/>
            <a:r>
              <a:t>A) Protein   B) Water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3063240"/>
            <a:ext cx="1033272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3478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3090672"/>
            <a:ext cx="987552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B3730"/>
                </a:solidFill>
                <a:latin typeface="Aptos"/>
              </a:defRPr>
            </a:pPr>
            <a:r>
              <a:t>3. Name one food rich in calcium.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3977639"/>
            <a:ext cx="1033272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3478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4005072"/>
            <a:ext cx="987552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B3730"/>
                </a:solidFill>
                <a:latin typeface="Aptos"/>
              </a:defRPr>
            </a:pPr>
            <a:r>
              <a:t>4. Why do we need vitamins and minerals?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4892040"/>
            <a:ext cx="1033272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3478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4919472"/>
            <a:ext cx="987552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B3730"/>
                </a:solidFill>
                <a:latin typeface="Aptos"/>
              </a:defRPr>
            </a:pPr>
            <a:r>
              <a:t>5. What makes a meal balanced?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6510528"/>
            <a:ext cx="113385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9736C"/>
                </a:solidFill>
                <a:latin typeface="Aptos"/>
              </a:defRPr>
            </a:pPr>
            <a:r>
              <a:t>Essential Nutrients • Class 4                                    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D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1">
                <a:solidFill>
                  <a:srgbClr val="34784E"/>
                </a:solidFill>
                <a:latin typeface="Aptos"/>
              </a:defRPr>
            </a:pPr>
            <a:r>
              <a:t>The Healthy Food Team!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3327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100" b="1">
                <a:solidFill>
                  <a:srgbClr val="2B3730"/>
                </a:solidFill>
                <a:latin typeface="Aptos"/>
              </a:defRPr>
            </a:pPr>
            <a:r>
              <a:t>Each nutrient has a special job. Together, they help us grow, learn and stay healthy.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2240280"/>
            <a:ext cx="1965960" cy="2057400"/>
          </a:xfrm>
          <a:prstGeom prst="roundRect">
            <a:avLst/>
          </a:prstGeom>
          <a:solidFill>
            <a:srgbClr val="FFEF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468880"/>
            <a:ext cx="19659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3000" b="0">
                <a:solidFill>
                  <a:srgbClr val="2B3730"/>
                </a:solidFill>
                <a:latin typeface="Aptos"/>
              </a:defRPr>
            </a:pPr>
            <a:r>
              <a:t>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154680"/>
            <a:ext cx="17830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34784E"/>
                </a:solidFill>
                <a:latin typeface="Aptos"/>
              </a:defRPr>
            </a:pPr>
            <a:r>
              <a:t>Carbohydrates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53512" y="2240280"/>
            <a:ext cx="1965960" cy="2057400"/>
          </a:xfrm>
          <a:prstGeom prst="roundRect">
            <a:avLst/>
          </a:prstGeom>
          <a:solidFill>
            <a:srgbClr val="E8F3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953512" y="2468880"/>
            <a:ext cx="19659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3000" b="0">
                <a:solidFill>
                  <a:srgbClr val="2B3730"/>
                </a:solidFill>
                <a:latin typeface="Aptos"/>
              </a:defRPr>
            </a:pPr>
            <a:r>
              <a:t>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4952" y="3154680"/>
            <a:ext cx="17830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34784E"/>
                </a:solidFill>
                <a:latin typeface="Aptos"/>
              </a:defRPr>
            </a:pPr>
            <a:r>
              <a:t>Proteins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21224" y="2240280"/>
            <a:ext cx="1965960" cy="2057400"/>
          </a:xfrm>
          <a:prstGeom prst="roundRect">
            <a:avLst/>
          </a:prstGeom>
          <a:solidFill>
            <a:srgbClr val="F4B2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21224" y="2468880"/>
            <a:ext cx="19659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3000" b="0">
                <a:solidFill>
                  <a:srgbClr val="2B3730"/>
                </a:solidFill>
                <a:latin typeface="Aptos"/>
              </a:defRPr>
            </a:pPr>
            <a:r>
              <a:t>🛡️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12664" y="3154680"/>
            <a:ext cx="17830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34784E"/>
                </a:solidFill>
                <a:latin typeface="Aptos"/>
              </a:defRPr>
            </a:pPr>
            <a:r>
              <a:t>Vitamins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88936" y="2240280"/>
            <a:ext cx="1965960" cy="2057400"/>
          </a:xfrm>
          <a:prstGeom prst="roundRect">
            <a:avLst/>
          </a:prstGeom>
          <a:solidFill>
            <a:srgbClr val="E8F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88936" y="2468880"/>
            <a:ext cx="19659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3000" b="0">
                <a:solidFill>
                  <a:srgbClr val="2B3730"/>
                </a:solidFill>
                <a:latin typeface="Aptos"/>
              </a:defRPr>
            </a:pPr>
            <a:r>
              <a:t>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0375" y="3154680"/>
            <a:ext cx="17830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34784E"/>
                </a:solidFill>
                <a:latin typeface="Aptos"/>
              </a:defRPr>
            </a:pPr>
            <a:r>
              <a:t>Minerals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756648" y="2240280"/>
            <a:ext cx="1965960" cy="2057400"/>
          </a:xfrm>
          <a:prstGeom prst="roundRect">
            <a:avLst/>
          </a:prstGeom>
          <a:solidFill>
            <a:srgbClr val="E1F0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756648" y="2468880"/>
            <a:ext cx="19659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3000" b="0">
                <a:solidFill>
                  <a:srgbClr val="2B3730"/>
                </a:solidFill>
                <a:latin typeface="Aptos"/>
              </a:defRPr>
            </a:pPr>
            <a:r>
              <a:t>💧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48088" y="3154680"/>
            <a:ext cx="17830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34784E"/>
                </a:solidFill>
                <a:latin typeface="Aptos"/>
              </a:defRPr>
            </a:pPr>
            <a:r>
              <a:t>Water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28800" y="4800600"/>
            <a:ext cx="85039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100" b="1">
                <a:solidFill>
                  <a:srgbClr val="F4A64C"/>
                </a:solidFill>
                <a:latin typeface="Aptos"/>
              </a:defRPr>
            </a:pPr>
            <a:r>
              <a:t>EAT SMART • STAY ACTIVE • DRINK WATER • BE HEALTHY! 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1480" y="6510528"/>
            <a:ext cx="113385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9736C"/>
                </a:solidFill>
                <a:latin typeface="Aptos"/>
              </a:defRPr>
            </a:pPr>
            <a:r>
              <a:t>Essential Nutrients • Class 4                                    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EFA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97280" y="1417320"/>
            <a:ext cx="99669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4000" b="1">
                <a:solidFill>
                  <a:srgbClr val="34784E"/>
                </a:solidFill>
                <a:latin typeface="Aptos"/>
              </a:defRPr>
            </a:pPr>
            <a:r>
              <a:t>THANK YOU! 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2514600"/>
            <a:ext cx="85039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400" b="1">
                <a:solidFill>
                  <a:srgbClr val="2B3730"/>
                </a:solidFill>
                <a:latin typeface="Aptos"/>
              </a:defRPr>
            </a:pPr>
            <a:r>
              <a:t>Eat a rainbow of healthy foods!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11680" y="3337560"/>
            <a:ext cx="8138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000" b="0">
                <a:solidFill>
                  <a:srgbClr val="34784E"/>
                </a:solidFill>
                <a:latin typeface="Aptos"/>
              </a:defRPr>
            </a:pPr>
            <a:r>
              <a:t>Healthy food • Healthy habits • Healthy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4709160"/>
            <a:ext cx="62179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0">
                <a:solidFill>
                  <a:srgbClr val="2B3730"/>
                </a:solidFill>
                <a:latin typeface="Aptos"/>
              </a:defRPr>
            </a:pPr>
            <a:r>
              <a:t>Name: __________________   Class: 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