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68" r:id="rId2"/>
    <p:sldId id="256" r:id="rId3"/>
    <p:sldId id="269" r:id="rId4"/>
    <p:sldId id="270" r:id="rId5"/>
    <p:sldId id="271" r:id="rId6"/>
    <p:sldId id="272" r:id="rId7"/>
    <p:sldId id="273" r:id="rId8"/>
    <p:sldId id="274" r:id="rId9"/>
    <p:sldId id="275" r:id="rId10"/>
    <p:sldId id="276" r:id="rId11"/>
    <p:sldId id="277" r:id="rId12"/>
    <p:sldId id="278" r:id="rId13"/>
    <p:sldId id="279" r:id="rId14"/>
    <p:sldId id="281" r:id="rId15"/>
    <p:sldId id="282" r:id="rId16"/>
    <p:sldId id="284" r:id="rId17"/>
    <p:sldId id="285" r:id="rId18"/>
    <p:sldId id="283" r:id="rId19"/>
    <p:sldId id="280" r:id="rId20"/>
  </p:sldIdLst>
  <p:sldSz cx="10691813" cy="75596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15" autoAdjust="0"/>
    <p:restoredTop sz="82484" autoAdjust="0"/>
  </p:normalViewPr>
  <p:slideViewPr>
    <p:cSldViewPr snapToGrid="0" snapToObjects="1">
      <p:cViewPr varScale="1">
        <p:scale>
          <a:sx n="59" d="100"/>
          <a:sy n="59" d="100"/>
        </p:scale>
        <p:origin x="2011" y="5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711129-797C-45B5-86E9-208602E047DA}" type="datetimeFigureOut">
              <a:rPr lang="en-IN" smtClean="0"/>
              <a:t>10-09-2026</a:t>
            </a:fld>
            <a:endParaRPr lang="en-IN"/>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560FD4-AA14-475D-928E-A09DCA06FBA7}" type="slidenum">
              <a:rPr lang="en-IN" smtClean="0"/>
              <a:t>‹#›</a:t>
            </a:fld>
            <a:endParaRPr lang="en-IN"/>
          </a:p>
        </p:txBody>
      </p:sp>
    </p:spTree>
    <p:extLst>
      <p:ext uri="{BB962C8B-B14F-4D97-AF65-F5344CB8AC3E}">
        <p14:creationId xmlns:p14="http://schemas.microsoft.com/office/powerpoint/2010/main" val="24932589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F560FD4-AA14-475D-928E-A09DCA06FBA7}" type="slidenum">
              <a:rPr lang="en-IN" smtClean="0"/>
              <a:t>3</a:t>
            </a:fld>
            <a:endParaRPr lang="en-IN"/>
          </a:p>
        </p:txBody>
      </p:sp>
    </p:spTree>
    <p:extLst>
      <p:ext uri="{BB962C8B-B14F-4D97-AF65-F5344CB8AC3E}">
        <p14:creationId xmlns:p14="http://schemas.microsoft.com/office/powerpoint/2010/main" val="87908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F560FD4-AA14-475D-928E-A09DCA06FBA7}" type="slidenum">
              <a:rPr lang="en-IN" smtClean="0"/>
              <a:t>5</a:t>
            </a:fld>
            <a:endParaRPr lang="en-IN"/>
          </a:p>
        </p:txBody>
      </p:sp>
    </p:spTree>
    <p:extLst>
      <p:ext uri="{BB962C8B-B14F-4D97-AF65-F5344CB8AC3E}">
        <p14:creationId xmlns:p14="http://schemas.microsoft.com/office/powerpoint/2010/main" val="1782004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F560FD4-AA14-475D-928E-A09DCA06FBA7}" type="slidenum">
              <a:rPr lang="en-IN" smtClean="0"/>
              <a:t>11</a:t>
            </a:fld>
            <a:endParaRPr lang="en-IN"/>
          </a:p>
        </p:txBody>
      </p:sp>
    </p:spTree>
    <p:extLst>
      <p:ext uri="{BB962C8B-B14F-4D97-AF65-F5344CB8AC3E}">
        <p14:creationId xmlns:p14="http://schemas.microsoft.com/office/powerpoint/2010/main" val="1456201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F560FD4-AA14-475D-928E-A09DCA06FBA7}" type="slidenum">
              <a:rPr lang="en-IN" smtClean="0"/>
              <a:t>15</a:t>
            </a:fld>
            <a:endParaRPr lang="en-IN"/>
          </a:p>
        </p:txBody>
      </p:sp>
    </p:spTree>
    <p:extLst>
      <p:ext uri="{BB962C8B-B14F-4D97-AF65-F5344CB8AC3E}">
        <p14:creationId xmlns:p14="http://schemas.microsoft.com/office/powerpoint/2010/main" val="147088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C5219-F062-ED9A-656E-96BE94D0B2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E1AA73-7E75-3EFD-49CD-912AFFCA3C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828254-4901-E75B-EDF2-BDACD4FDC5C3}"/>
              </a:ext>
            </a:extLst>
          </p:cNvPr>
          <p:cNvSpPr>
            <a:spLocks noGrp="1"/>
          </p:cNvSpPr>
          <p:nvPr>
            <p:ph type="body" idx="1"/>
          </p:nvPr>
        </p:nvSpPr>
        <p:spPr/>
        <p:txBody>
          <a:bodyPr/>
          <a:lstStyle/>
          <a:p>
            <a:endParaRPr lang="en-IN" dirty="0"/>
          </a:p>
        </p:txBody>
      </p:sp>
      <p:sp>
        <p:nvSpPr>
          <p:cNvPr id="4" name="Slide Number Placeholder 3">
            <a:extLst>
              <a:ext uri="{FF2B5EF4-FFF2-40B4-BE49-F238E27FC236}">
                <a16:creationId xmlns:a16="http://schemas.microsoft.com/office/drawing/2014/main" id="{96158F0C-FBB9-D0F2-381C-DA30221ED613}"/>
              </a:ext>
            </a:extLst>
          </p:cNvPr>
          <p:cNvSpPr>
            <a:spLocks noGrp="1"/>
          </p:cNvSpPr>
          <p:nvPr>
            <p:ph type="sldNum" sz="quarter" idx="5"/>
          </p:nvPr>
        </p:nvSpPr>
        <p:spPr/>
        <p:txBody>
          <a:bodyPr/>
          <a:lstStyle/>
          <a:p>
            <a:fld id="{1F560FD4-AA14-475D-928E-A09DCA06FBA7}" type="slidenum">
              <a:rPr lang="en-IN" smtClean="0"/>
              <a:t>16</a:t>
            </a:fld>
            <a:endParaRPr lang="en-IN"/>
          </a:p>
        </p:txBody>
      </p:sp>
    </p:spTree>
    <p:extLst>
      <p:ext uri="{BB962C8B-B14F-4D97-AF65-F5344CB8AC3E}">
        <p14:creationId xmlns:p14="http://schemas.microsoft.com/office/powerpoint/2010/main" val="42029135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4CC65-8A4C-1F89-83FF-5DFE51B12B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18164F-909D-18C0-A755-1C42CCB461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835AB4-1E83-8BAC-8755-9438A0B726E1}"/>
              </a:ext>
            </a:extLst>
          </p:cNvPr>
          <p:cNvSpPr>
            <a:spLocks noGrp="1"/>
          </p:cNvSpPr>
          <p:nvPr>
            <p:ph type="body" idx="1"/>
          </p:nvPr>
        </p:nvSpPr>
        <p:spPr/>
        <p:txBody>
          <a:bodyPr/>
          <a:lstStyle/>
          <a:p>
            <a:endParaRPr lang="en-IN" dirty="0"/>
          </a:p>
        </p:txBody>
      </p:sp>
      <p:sp>
        <p:nvSpPr>
          <p:cNvPr id="4" name="Slide Number Placeholder 3">
            <a:extLst>
              <a:ext uri="{FF2B5EF4-FFF2-40B4-BE49-F238E27FC236}">
                <a16:creationId xmlns:a16="http://schemas.microsoft.com/office/drawing/2014/main" id="{BD9564DD-3990-164F-C0F6-A26B7C995134}"/>
              </a:ext>
            </a:extLst>
          </p:cNvPr>
          <p:cNvSpPr>
            <a:spLocks noGrp="1"/>
          </p:cNvSpPr>
          <p:nvPr>
            <p:ph type="sldNum" sz="quarter" idx="5"/>
          </p:nvPr>
        </p:nvSpPr>
        <p:spPr/>
        <p:txBody>
          <a:bodyPr/>
          <a:lstStyle/>
          <a:p>
            <a:fld id="{1F560FD4-AA14-475D-928E-A09DCA06FBA7}" type="slidenum">
              <a:rPr lang="en-IN" smtClean="0"/>
              <a:t>17</a:t>
            </a:fld>
            <a:endParaRPr lang="en-IN"/>
          </a:p>
        </p:txBody>
      </p:sp>
    </p:spTree>
    <p:extLst>
      <p:ext uri="{BB962C8B-B14F-4D97-AF65-F5344CB8AC3E}">
        <p14:creationId xmlns:p14="http://schemas.microsoft.com/office/powerpoint/2010/main" val="21794101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490B0-EEB8-8051-B789-3E374D3DB8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5086F9-E8D3-98B2-B12F-72568CD7FD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584343-0914-BA15-68AF-E11CD48D2DFD}"/>
              </a:ext>
            </a:extLst>
          </p:cNvPr>
          <p:cNvSpPr>
            <a:spLocks noGrp="1"/>
          </p:cNvSpPr>
          <p:nvPr>
            <p:ph type="body" idx="1"/>
          </p:nvPr>
        </p:nvSpPr>
        <p:spPr/>
        <p:txBody>
          <a:bodyPr/>
          <a:lstStyle/>
          <a:p>
            <a:endParaRPr lang="en-IN" dirty="0"/>
          </a:p>
        </p:txBody>
      </p:sp>
      <p:sp>
        <p:nvSpPr>
          <p:cNvPr id="4" name="Slide Number Placeholder 3">
            <a:extLst>
              <a:ext uri="{FF2B5EF4-FFF2-40B4-BE49-F238E27FC236}">
                <a16:creationId xmlns:a16="http://schemas.microsoft.com/office/drawing/2014/main" id="{493F9B74-D8DC-7427-8F88-332CA9F0A37C}"/>
              </a:ext>
            </a:extLst>
          </p:cNvPr>
          <p:cNvSpPr>
            <a:spLocks noGrp="1"/>
          </p:cNvSpPr>
          <p:nvPr>
            <p:ph type="sldNum" sz="quarter" idx="5"/>
          </p:nvPr>
        </p:nvSpPr>
        <p:spPr/>
        <p:txBody>
          <a:bodyPr/>
          <a:lstStyle/>
          <a:p>
            <a:fld id="{1F560FD4-AA14-475D-928E-A09DCA06FBA7}" type="slidenum">
              <a:rPr lang="en-IN" smtClean="0"/>
              <a:t>18</a:t>
            </a:fld>
            <a:endParaRPr lang="en-IN"/>
          </a:p>
        </p:txBody>
      </p:sp>
    </p:spTree>
    <p:extLst>
      <p:ext uri="{BB962C8B-B14F-4D97-AF65-F5344CB8AC3E}">
        <p14:creationId xmlns:p14="http://schemas.microsoft.com/office/powerpoint/2010/main" val="2190870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9/10/2026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0.jpeg"/><Relationship Id="rId4" Type="http://schemas.openxmlformats.org/officeDocument/2006/relationships/image" Target="../media/image39.jpeg"/></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image" Target="../media/image33.jpeg"/><Relationship Id="rId4" Type="http://schemas.openxmlformats.org/officeDocument/2006/relationships/image" Target="../media/image42.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1E0BD97-C876-1415-D2CD-6381573B616F}"/>
              </a:ext>
            </a:extLst>
          </p:cNvPr>
          <p:cNvPicPr>
            <a:picLocks noChangeAspect="1"/>
          </p:cNvPicPr>
          <p:nvPr/>
        </p:nvPicPr>
        <p:blipFill>
          <a:blip r:embed="rId2">
            <a:lum bright="70000" contrast="-70000"/>
          </a:blip>
          <a:stretch>
            <a:fillRect/>
          </a:stretch>
        </p:blipFill>
        <p:spPr>
          <a:xfrm>
            <a:off x="0" y="0"/>
            <a:ext cx="10691813" cy="7559675"/>
          </a:xfrm>
          <a:prstGeom prst="rect">
            <a:avLst/>
          </a:prstGeom>
        </p:spPr>
      </p:pic>
      <p:sp>
        <p:nvSpPr>
          <p:cNvPr id="2" name="Title 1">
            <a:extLst>
              <a:ext uri="{FF2B5EF4-FFF2-40B4-BE49-F238E27FC236}">
                <a16:creationId xmlns:a16="http://schemas.microsoft.com/office/drawing/2014/main" id="{6296276C-15F4-5CC7-E6C8-74460A48D912}"/>
              </a:ext>
            </a:extLst>
          </p:cNvPr>
          <p:cNvSpPr>
            <a:spLocks noGrp="1"/>
          </p:cNvSpPr>
          <p:nvPr>
            <p:ph type="title"/>
          </p:nvPr>
        </p:nvSpPr>
        <p:spPr>
          <a:xfrm>
            <a:off x="722312" y="4406900"/>
            <a:ext cx="7912237" cy="1188000"/>
          </a:xfrm>
          <a:solidFill>
            <a:srgbClr val="002060"/>
          </a:solidFill>
        </p:spPr>
        <p:txBody>
          <a:bodyPr>
            <a:noAutofit/>
          </a:bodyPr>
          <a:lstStyle/>
          <a:p>
            <a:r>
              <a:rPr lang="en-IN" sz="2800" dirty="0">
                <a:solidFill>
                  <a:schemeClr val="bg1"/>
                </a:solidFill>
              </a:rPr>
              <a:t>Seeds of Change: Our Journey Towards Sustainability</a:t>
            </a:r>
          </a:p>
        </p:txBody>
      </p:sp>
      <p:sp>
        <p:nvSpPr>
          <p:cNvPr id="3" name="Text Placeholder 2">
            <a:extLst>
              <a:ext uri="{FF2B5EF4-FFF2-40B4-BE49-F238E27FC236}">
                <a16:creationId xmlns:a16="http://schemas.microsoft.com/office/drawing/2014/main" id="{306DE142-0C6D-FC2D-06DD-ACF4C979F22B}"/>
              </a:ext>
            </a:extLst>
          </p:cNvPr>
          <p:cNvSpPr>
            <a:spLocks noGrp="1"/>
          </p:cNvSpPr>
          <p:nvPr>
            <p:ph type="body" idx="1"/>
          </p:nvPr>
        </p:nvSpPr>
        <p:spPr>
          <a:xfrm>
            <a:off x="1866493" y="2939597"/>
            <a:ext cx="7772400" cy="1500187"/>
          </a:xfrm>
        </p:spPr>
        <p:txBody>
          <a:bodyPr>
            <a:normAutofit/>
          </a:bodyPr>
          <a:lstStyle/>
          <a:p>
            <a:endParaRPr lang="en-IN" sz="3200" dirty="0">
              <a:solidFill>
                <a:schemeClr val="tx1"/>
              </a:solidFill>
            </a:endParaRPr>
          </a:p>
          <a:p>
            <a:r>
              <a:rPr lang="en-IN" sz="3200" dirty="0">
                <a:solidFill>
                  <a:schemeClr val="tx1"/>
                </a:solidFill>
              </a:rPr>
              <a:t> </a:t>
            </a:r>
            <a:r>
              <a:rPr lang="en-IN" sz="3200" b="1" dirty="0">
                <a:solidFill>
                  <a:schemeClr val="tx1"/>
                </a:solidFill>
              </a:rPr>
              <a:t>Week-wise Activities</a:t>
            </a:r>
            <a:endParaRPr lang="en-IN" sz="3200" dirty="0">
              <a:solidFill>
                <a:schemeClr val="tx1"/>
              </a:solidFill>
            </a:endParaRPr>
          </a:p>
        </p:txBody>
      </p:sp>
      <p:sp>
        <p:nvSpPr>
          <p:cNvPr id="6" name="TextBox 5">
            <a:extLst>
              <a:ext uri="{FF2B5EF4-FFF2-40B4-BE49-F238E27FC236}">
                <a16:creationId xmlns:a16="http://schemas.microsoft.com/office/drawing/2014/main" id="{D9BC11A6-E07A-EFA9-75DB-E856383A1731}"/>
              </a:ext>
            </a:extLst>
          </p:cNvPr>
          <p:cNvSpPr txBox="1"/>
          <p:nvPr/>
        </p:nvSpPr>
        <p:spPr>
          <a:xfrm>
            <a:off x="1897970" y="2939597"/>
            <a:ext cx="8500064" cy="1077218"/>
          </a:xfrm>
          <a:prstGeom prst="rect">
            <a:avLst/>
          </a:prstGeom>
          <a:noFill/>
        </p:spPr>
        <p:txBody>
          <a:bodyPr wrap="square">
            <a:spAutoFit/>
          </a:bodyPr>
          <a:lstStyle/>
          <a:p>
            <a:r>
              <a:rPr lang="en-IN" sz="3200" dirty="0">
                <a:ln w="0"/>
                <a:effectLst>
                  <a:outerShdw blurRad="38100" dist="19050" dir="2700000" algn="tl" rotWithShape="0">
                    <a:schemeClr val="dk1">
                      <a:alpha val="40000"/>
                    </a:schemeClr>
                  </a:outerShdw>
                </a:effectLst>
              </a:rPr>
              <a:t>SCHOOL VEGETABLE GARDEN &amp; COMPOSTING –PHASE-1 </a:t>
            </a:r>
            <a:endParaRPr lang="en-IN" sz="2000" dirty="0">
              <a:ln w="0"/>
              <a:effectLst>
                <a:outerShdw blurRad="38100" dist="19050" dir="2700000" algn="tl" rotWithShape="0">
                  <a:schemeClr val="dk1">
                    <a:alpha val="40000"/>
                  </a:schemeClr>
                </a:outerShdw>
              </a:effectLst>
            </a:endParaRPr>
          </a:p>
        </p:txBody>
      </p:sp>
      <p:pic>
        <p:nvPicPr>
          <p:cNvPr id="7" name="Picture 6">
            <a:extLst>
              <a:ext uri="{FF2B5EF4-FFF2-40B4-BE49-F238E27FC236}">
                <a16:creationId xmlns:a16="http://schemas.microsoft.com/office/drawing/2014/main" id="{6641E20D-F9C6-BD3F-9246-A6DA1CE6D92D}"/>
              </a:ext>
            </a:extLst>
          </p:cNvPr>
          <p:cNvPicPr>
            <a:picLocks noChangeAspect="1"/>
          </p:cNvPicPr>
          <p:nvPr/>
        </p:nvPicPr>
        <p:blipFill>
          <a:blip r:embed="rId3"/>
          <a:stretch>
            <a:fillRect/>
          </a:stretch>
        </p:blipFill>
        <p:spPr>
          <a:xfrm>
            <a:off x="722312" y="2906713"/>
            <a:ext cx="1000662" cy="1477392"/>
          </a:xfrm>
          <a:prstGeom prst="rect">
            <a:avLst/>
          </a:prstGeom>
        </p:spPr>
      </p:pic>
    </p:spTree>
    <p:extLst>
      <p:ext uri="{BB962C8B-B14F-4D97-AF65-F5344CB8AC3E}">
        <p14:creationId xmlns:p14="http://schemas.microsoft.com/office/powerpoint/2010/main" val="339683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01</a:t>
            </a:r>
          </a:p>
        </p:txBody>
      </p:sp>
      <p:sp>
        <p:nvSpPr>
          <p:cNvPr id="4" name="TextBox 3"/>
          <p:cNvSpPr txBox="1"/>
          <p:nvPr/>
        </p:nvSpPr>
        <p:spPr>
          <a:xfrm>
            <a:off x="432000" y="424800"/>
            <a:ext cx="8640000" cy="461665"/>
          </a:xfrm>
          <a:prstGeom prst="rect">
            <a:avLst/>
          </a:prstGeom>
          <a:noFill/>
        </p:spPr>
        <p:txBody>
          <a:bodyPr wrap="square" anchor="t">
            <a:spAutoFit/>
          </a:bodyPr>
          <a:lstStyle/>
          <a:p>
            <a:r>
              <a:rPr lang="en-IN" sz="2400" b="1" dirty="0">
                <a:solidFill>
                  <a:schemeClr val="bg1"/>
                </a:solidFill>
              </a:rPr>
              <a:t>Introduction and Project Initiation</a:t>
            </a:r>
            <a:endParaRPr lang="en-IN" sz="2400" dirty="0">
              <a:solidFill>
                <a:schemeClr val="bg1"/>
              </a:solidFill>
            </a:endParaRPr>
          </a:p>
        </p:txBody>
      </p:sp>
      <p:sp>
        <p:nvSpPr>
          <p:cNvPr id="5" name="TextBox 4"/>
          <p:cNvSpPr txBox="1"/>
          <p:nvPr/>
        </p:nvSpPr>
        <p:spPr>
          <a:xfrm>
            <a:off x="125999" y="1302943"/>
            <a:ext cx="10444029" cy="1938992"/>
          </a:xfrm>
          <a:prstGeom prst="rect">
            <a:avLst/>
          </a:prstGeom>
          <a:noFill/>
        </p:spPr>
        <p:txBody>
          <a:bodyPr wrap="square" anchor="t">
            <a:spAutoFit/>
          </a:bodyPr>
          <a:lstStyle/>
          <a:p>
            <a:pPr algn="just"/>
            <a:r>
              <a:rPr lang="en-IN" sz="2400" dirty="0"/>
              <a:t>The project began with an interactive discussion on the importance of sustainable gardening, composting, and responsible use of natural resources. Students were divided into teams and taken around the school campus to identify suitable spaces for developing a vegetable garden. Each team discussed possible ideas and submitted a brief proposal describing their gardening approach and objectives.</a:t>
            </a:r>
          </a:p>
        </p:txBody>
      </p:sp>
      <p:pic>
        <p:nvPicPr>
          <p:cNvPr id="40" name="Picture 39">
            <a:extLst>
              <a:ext uri="{FF2B5EF4-FFF2-40B4-BE49-F238E27FC236}">
                <a16:creationId xmlns:a16="http://schemas.microsoft.com/office/drawing/2014/main" id="{38EC4077-0F6A-F212-4628-318EE06CA10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5999" y="3464878"/>
            <a:ext cx="5588349" cy="3527465"/>
          </a:xfrm>
          <a:prstGeom prst="rect">
            <a:avLst/>
          </a:prstGeom>
          <a:noFill/>
        </p:spPr>
      </p:pic>
      <p:pic>
        <p:nvPicPr>
          <p:cNvPr id="44" name="Picture 43">
            <a:extLst>
              <a:ext uri="{FF2B5EF4-FFF2-40B4-BE49-F238E27FC236}">
                <a16:creationId xmlns:a16="http://schemas.microsoft.com/office/drawing/2014/main" id="{D930B356-A124-5590-1DEB-4B57B119F6C6}"/>
              </a:ext>
            </a:extLst>
          </p:cNvPr>
          <p:cNvPicPr>
            <a:picLocks noChangeAspect="1"/>
          </p:cNvPicPr>
          <p:nvPr/>
        </p:nvPicPr>
        <p:blipFill>
          <a:blip r:embed="rId3"/>
          <a:stretch>
            <a:fillRect/>
          </a:stretch>
        </p:blipFill>
        <p:spPr>
          <a:xfrm>
            <a:off x="5807037" y="3464878"/>
            <a:ext cx="4703287" cy="352746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273EA73-4ACC-9BA3-B839-3B6E1F5710B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59B1638-0A59-E81E-395A-8730AB780806}"/>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F1F0D3B1-3C13-30E8-C920-991E196F185D}"/>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0</a:t>
            </a:r>
            <a:r>
              <a:rPr lang="en-US" sz="1600" b="1" dirty="0">
                <a:solidFill>
                  <a:srgbClr val="E1EBD7"/>
                </a:solidFill>
                <a:latin typeface="Aptos"/>
              </a:rPr>
              <a:t>2</a:t>
            </a:r>
            <a:endParaRPr sz="1600" b="1" dirty="0">
              <a:solidFill>
                <a:srgbClr val="E1EBD7"/>
              </a:solidFill>
              <a:latin typeface="Aptos"/>
            </a:endParaRPr>
          </a:p>
        </p:txBody>
      </p:sp>
      <p:sp>
        <p:nvSpPr>
          <p:cNvPr id="4" name="TextBox 3">
            <a:extLst>
              <a:ext uri="{FF2B5EF4-FFF2-40B4-BE49-F238E27FC236}">
                <a16:creationId xmlns:a16="http://schemas.microsoft.com/office/drawing/2014/main" id="{A1F0DB64-E979-251B-CFE9-3F40E5CA8FEB}"/>
              </a:ext>
            </a:extLst>
          </p:cNvPr>
          <p:cNvSpPr txBox="1"/>
          <p:nvPr/>
        </p:nvSpPr>
        <p:spPr>
          <a:xfrm>
            <a:off x="432000" y="424800"/>
            <a:ext cx="8640000" cy="461665"/>
          </a:xfrm>
          <a:prstGeom prst="rect">
            <a:avLst/>
          </a:prstGeom>
          <a:noFill/>
        </p:spPr>
        <p:txBody>
          <a:bodyPr wrap="square" anchor="t">
            <a:spAutoFit/>
          </a:bodyPr>
          <a:lstStyle/>
          <a:p>
            <a:r>
              <a:rPr lang="en-IN" sz="2400" b="1" dirty="0">
                <a:solidFill>
                  <a:schemeClr val="bg1"/>
                </a:solidFill>
              </a:rPr>
              <a:t>Garden Site Survey and Planning</a:t>
            </a:r>
          </a:p>
        </p:txBody>
      </p:sp>
      <p:sp>
        <p:nvSpPr>
          <p:cNvPr id="5" name="TextBox 4">
            <a:extLst>
              <a:ext uri="{FF2B5EF4-FFF2-40B4-BE49-F238E27FC236}">
                <a16:creationId xmlns:a16="http://schemas.microsoft.com/office/drawing/2014/main" id="{690CCF35-C284-E370-6FA6-115FFF1277E8}"/>
              </a:ext>
            </a:extLst>
          </p:cNvPr>
          <p:cNvSpPr txBox="1"/>
          <p:nvPr/>
        </p:nvSpPr>
        <p:spPr>
          <a:xfrm>
            <a:off x="125999" y="1275992"/>
            <a:ext cx="10444029" cy="1938992"/>
          </a:xfrm>
          <a:prstGeom prst="rect">
            <a:avLst/>
          </a:prstGeom>
          <a:noFill/>
        </p:spPr>
        <p:txBody>
          <a:bodyPr wrap="square" anchor="t">
            <a:spAutoFit/>
          </a:bodyPr>
          <a:lstStyle/>
          <a:p>
            <a:pPr algn="just"/>
            <a:r>
              <a:rPr lang="en-IN" sz="2400" dirty="0"/>
              <a:t>During the second week, students examined the selected areas for soil quality, availability of sunlight, and access to water. A basic soil assessment and sunlight mapping activity helped them understand the requirements of healthy plant growth. Team members were given specific responsibilities, and a detailed plan along with the necessary materials was prepared.</a:t>
            </a:r>
          </a:p>
        </p:txBody>
      </p:sp>
      <p:pic>
        <p:nvPicPr>
          <p:cNvPr id="7" name="Picture 6">
            <a:extLst>
              <a:ext uri="{FF2B5EF4-FFF2-40B4-BE49-F238E27FC236}">
                <a16:creationId xmlns:a16="http://schemas.microsoft.com/office/drawing/2014/main" id="{0C51B1DA-5ECB-3109-4CD4-32B1A3720F84}"/>
              </a:ext>
            </a:extLst>
          </p:cNvPr>
          <p:cNvPicPr>
            <a:picLocks noChangeAspect="1"/>
          </p:cNvPicPr>
          <p:nvPr/>
        </p:nvPicPr>
        <p:blipFill>
          <a:blip r:embed="rId3"/>
          <a:stretch>
            <a:fillRect/>
          </a:stretch>
        </p:blipFill>
        <p:spPr>
          <a:xfrm>
            <a:off x="432000" y="3410976"/>
            <a:ext cx="4385620" cy="3289215"/>
          </a:xfrm>
          <a:prstGeom prst="rect">
            <a:avLst/>
          </a:prstGeom>
        </p:spPr>
      </p:pic>
      <p:pic>
        <p:nvPicPr>
          <p:cNvPr id="13" name="Picture 12">
            <a:extLst>
              <a:ext uri="{FF2B5EF4-FFF2-40B4-BE49-F238E27FC236}">
                <a16:creationId xmlns:a16="http://schemas.microsoft.com/office/drawing/2014/main" id="{FC2E2B97-B2BD-D015-9930-8435BBE19DCE}"/>
              </a:ext>
            </a:extLst>
          </p:cNvPr>
          <p:cNvPicPr>
            <a:picLocks noChangeAspect="1"/>
          </p:cNvPicPr>
          <p:nvPr/>
        </p:nvPicPr>
        <p:blipFill>
          <a:blip r:embed="rId4"/>
          <a:stretch>
            <a:fillRect/>
          </a:stretch>
        </p:blipFill>
        <p:spPr>
          <a:xfrm>
            <a:off x="5490369" y="3410976"/>
            <a:ext cx="4385620" cy="3289215"/>
          </a:xfrm>
          <a:prstGeom prst="rect">
            <a:avLst/>
          </a:prstGeom>
        </p:spPr>
      </p:pic>
    </p:spTree>
    <p:extLst>
      <p:ext uri="{BB962C8B-B14F-4D97-AF65-F5344CB8AC3E}">
        <p14:creationId xmlns:p14="http://schemas.microsoft.com/office/powerpoint/2010/main" val="1605380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0D2D4A9E-8D68-1645-45CD-082DF3A91C7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219D4B5-4CDE-02CE-67C1-8BAACA6E2D10}"/>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4BFC6FA4-33A4-A4E8-B5D5-7C25207A9199}"/>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0</a:t>
            </a:r>
            <a:r>
              <a:rPr lang="en-US" sz="1600" b="1" dirty="0">
                <a:solidFill>
                  <a:srgbClr val="E1EBD7"/>
                </a:solidFill>
                <a:latin typeface="Aptos"/>
              </a:rPr>
              <a:t>3</a:t>
            </a:r>
            <a:endParaRPr sz="1600" b="1" dirty="0">
              <a:solidFill>
                <a:srgbClr val="E1EBD7"/>
              </a:solidFill>
              <a:latin typeface="Aptos"/>
            </a:endParaRPr>
          </a:p>
        </p:txBody>
      </p:sp>
      <p:sp>
        <p:nvSpPr>
          <p:cNvPr id="4" name="TextBox 3">
            <a:extLst>
              <a:ext uri="{FF2B5EF4-FFF2-40B4-BE49-F238E27FC236}">
                <a16:creationId xmlns:a16="http://schemas.microsoft.com/office/drawing/2014/main" id="{FB776848-2312-6C4D-A74A-9F1E930465B0}"/>
              </a:ext>
            </a:extLst>
          </p:cNvPr>
          <p:cNvSpPr txBox="1"/>
          <p:nvPr/>
        </p:nvSpPr>
        <p:spPr>
          <a:xfrm>
            <a:off x="432000" y="536554"/>
            <a:ext cx="8640000" cy="461665"/>
          </a:xfrm>
          <a:prstGeom prst="rect">
            <a:avLst/>
          </a:prstGeom>
          <a:noFill/>
        </p:spPr>
        <p:txBody>
          <a:bodyPr wrap="square" anchor="t">
            <a:spAutoFit/>
          </a:bodyPr>
          <a:lstStyle/>
          <a:p>
            <a:r>
              <a:rPr lang="en-IN" sz="2400" b="1" dirty="0">
                <a:solidFill>
                  <a:schemeClr val="bg1"/>
                </a:solidFill>
              </a:rPr>
              <a:t>Garden Layout and Composting Design</a:t>
            </a:r>
          </a:p>
        </p:txBody>
      </p:sp>
      <p:sp>
        <p:nvSpPr>
          <p:cNvPr id="5" name="TextBox 4">
            <a:extLst>
              <a:ext uri="{FF2B5EF4-FFF2-40B4-BE49-F238E27FC236}">
                <a16:creationId xmlns:a16="http://schemas.microsoft.com/office/drawing/2014/main" id="{DC45F43D-3F2C-C66C-64B5-C7D15BC40FAD}"/>
              </a:ext>
            </a:extLst>
          </p:cNvPr>
          <p:cNvSpPr txBox="1"/>
          <p:nvPr/>
        </p:nvSpPr>
        <p:spPr>
          <a:xfrm>
            <a:off x="125999" y="1188906"/>
            <a:ext cx="10444029" cy="1938992"/>
          </a:xfrm>
          <a:prstGeom prst="rect">
            <a:avLst/>
          </a:prstGeom>
          <a:noFill/>
        </p:spPr>
        <p:txBody>
          <a:bodyPr wrap="square" anchor="t">
            <a:spAutoFit/>
          </a:bodyPr>
          <a:lstStyle/>
          <a:p>
            <a:pPr algn="just"/>
            <a:r>
              <a:rPr lang="en-IN" sz="2400" dirty="0"/>
              <a:t>Students worked creatively to prepare a proper design for the proposed garden. They decided the arrangement and size of the beds and explored different gardening methods such as raised beds, ground beds, and container gardening. They also studied various composting methods, including compost bins, tumblers, and vermicomposting, and selected a suitable system for the school.</a:t>
            </a:r>
          </a:p>
        </p:txBody>
      </p:sp>
      <p:pic>
        <p:nvPicPr>
          <p:cNvPr id="8" name="Picture 7">
            <a:extLst>
              <a:ext uri="{FF2B5EF4-FFF2-40B4-BE49-F238E27FC236}">
                <a16:creationId xmlns:a16="http://schemas.microsoft.com/office/drawing/2014/main" id="{AB1CFE07-44B8-7D0E-AE5E-C81D15482843}"/>
              </a:ext>
            </a:extLst>
          </p:cNvPr>
          <p:cNvPicPr>
            <a:picLocks noChangeAspect="1"/>
          </p:cNvPicPr>
          <p:nvPr/>
        </p:nvPicPr>
        <p:blipFill>
          <a:blip r:embed="rId2"/>
          <a:stretch>
            <a:fillRect/>
          </a:stretch>
        </p:blipFill>
        <p:spPr>
          <a:xfrm>
            <a:off x="173485" y="3236221"/>
            <a:ext cx="3537266" cy="2652949"/>
          </a:xfrm>
          <a:prstGeom prst="rect">
            <a:avLst/>
          </a:prstGeom>
        </p:spPr>
      </p:pic>
      <p:pic>
        <p:nvPicPr>
          <p:cNvPr id="10" name="Picture 9">
            <a:extLst>
              <a:ext uri="{FF2B5EF4-FFF2-40B4-BE49-F238E27FC236}">
                <a16:creationId xmlns:a16="http://schemas.microsoft.com/office/drawing/2014/main" id="{FE841457-BF3E-9599-F202-6D46EAB275A1}"/>
              </a:ext>
            </a:extLst>
          </p:cNvPr>
          <p:cNvPicPr>
            <a:picLocks noChangeAspect="1"/>
          </p:cNvPicPr>
          <p:nvPr/>
        </p:nvPicPr>
        <p:blipFill>
          <a:blip r:embed="rId3"/>
          <a:stretch>
            <a:fillRect/>
          </a:stretch>
        </p:blipFill>
        <p:spPr>
          <a:xfrm>
            <a:off x="6981062" y="3150099"/>
            <a:ext cx="3537266" cy="2652950"/>
          </a:xfrm>
          <a:prstGeom prst="rect">
            <a:avLst/>
          </a:prstGeom>
        </p:spPr>
      </p:pic>
      <p:pic>
        <p:nvPicPr>
          <p:cNvPr id="12" name="Picture 11">
            <a:extLst>
              <a:ext uri="{FF2B5EF4-FFF2-40B4-BE49-F238E27FC236}">
                <a16:creationId xmlns:a16="http://schemas.microsoft.com/office/drawing/2014/main" id="{CC1CD80F-A21C-A6D4-A7C2-58162AD1C317}"/>
              </a:ext>
            </a:extLst>
          </p:cNvPr>
          <p:cNvPicPr>
            <a:picLocks noChangeAspect="1"/>
          </p:cNvPicPr>
          <p:nvPr/>
        </p:nvPicPr>
        <p:blipFill>
          <a:blip r:embed="rId4"/>
          <a:stretch>
            <a:fillRect/>
          </a:stretch>
        </p:blipFill>
        <p:spPr>
          <a:xfrm>
            <a:off x="3321464" y="4476574"/>
            <a:ext cx="3766921" cy="2825191"/>
          </a:xfrm>
          <a:prstGeom prst="rect">
            <a:avLst/>
          </a:prstGeom>
        </p:spPr>
      </p:pic>
    </p:spTree>
    <p:extLst>
      <p:ext uri="{BB962C8B-B14F-4D97-AF65-F5344CB8AC3E}">
        <p14:creationId xmlns:p14="http://schemas.microsoft.com/office/powerpoint/2010/main" val="2707129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2212269F-98F6-463F-39CE-4FFB6191221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C5BD90B-DEB3-04D2-F93E-4C1D1E10AC55}"/>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84728231-345C-5FEC-4244-47AE69D563FC}"/>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0</a:t>
            </a:r>
            <a:r>
              <a:rPr lang="en-US" sz="1600" b="1" dirty="0">
                <a:solidFill>
                  <a:srgbClr val="E1EBD7"/>
                </a:solidFill>
                <a:latin typeface="Aptos"/>
              </a:rPr>
              <a:t>4</a:t>
            </a:r>
            <a:endParaRPr sz="1600" b="1" dirty="0">
              <a:solidFill>
                <a:srgbClr val="E1EBD7"/>
              </a:solidFill>
              <a:latin typeface="Aptos"/>
            </a:endParaRPr>
          </a:p>
        </p:txBody>
      </p:sp>
      <p:sp>
        <p:nvSpPr>
          <p:cNvPr id="4" name="TextBox 3">
            <a:extLst>
              <a:ext uri="{FF2B5EF4-FFF2-40B4-BE49-F238E27FC236}">
                <a16:creationId xmlns:a16="http://schemas.microsoft.com/office/drawing/2014/main" id="{A2BDAA96-6D6E-D13F-3609-734E0478923B}"/>
              </a:ext>
            </a:extLst>
          </p:cNvPr>
          <p:cNvSpPr txBox="1"/>
          <p:nvPr/>
        </p:nvSpPr>
        <p:spPr>
          <a:xfrm>
            <a:off x="432000" y="536554"/>
            <a:ext cx="8640000" cy="461665"/>
          </a:xfrm>
          <a:prstGeom prst="rect">
            <a:avLst/>
          </a:prstGeom>
          <a:noFill/>
        </p:spPr>
        <p:txBody>
          <a:bodyPr wrap="square" anchor="t">
            <a:spAutoFit/>
          </a:bodyPr>
          <a:lstStyle/>
          <a:p>
            <a:r>
              <a:rPr lang="en-IN" sz="2400" b="1" dirty="0">
                <a:solidFill>
                  <a:schemeClr val="bg1"/>
                </a:solidFill>
              </a:rPr>
              <a:t>Construction and Preparation</a:t>
            </a:r>
          </a:p>
        </p:txBody>
      </p:sp>
      <p:sp>
        <p:nvSpPr>
          <p:cNvPr id="5" name="TextBox 4">
            <a:extLst>
              <a:ext uri="{FF2B5EF4-FFF2-40B4-BE49-F238E27FC236}">
                <a16:creationId xmlns:a16="http://schemas.microsoft.com/office/drawing/2014/main" id="{68979550-C596-508B-F074-8CC4A230046F}"/>
              </a:ext>
            </a:extLst>
          </p:cNvPr>
          <p:cNvSpPr txBox="1"/>
          <p:nvPr/>
        </p:nvSpPr>
        <p:spPr>
          <a:xfrm>
            <a:off x="123891" y="1137840"/>
            <a:ext cx="10444029" cy="1938992"/>
          </a:xfrm>
          <a:prstGeom prst="rect">
            <a:avLst/>
          </a:prstGeom>
          <a:noFill/>
        </p:spPr>
        <p:txBody>
          <a:bodyPr wrap="square" anchor="t">
            <a:spAutoFit/>
          </a:bodyPr>
          <a:lstStyle/>
          <a:p>
            <a:r>
              <a:rPr lang="en-IN" sz="2400" dirty="0"/>
              <a:t>The fourth week focused on the practical development of the garden. Students helped prepare the soil, arrange the garden beds or containers, and set up the composting area. They started collecting suitable green and brown materials for composting. A safety session was also conducted to teach </a:t>
            </a:r>
          </a:p>
          <a:p>
            <a:r>
              <a:rPr lang="en-IN" sz="2400" dirty="0"/>
              <a:t>students the correct and careful use of gardening tools.</a:t>
            </a:r>
          </a:p>
        </p:txBody>
      </p:sp>
      <p:pic>
        <p:nvPicPr>
          <p:cNvPr id="6" name="Picture 5">
            <a:extLst>
              <a:ext uri="{FF2B5EF4-FFF2-40B4-BE49-F238E27FC236}">
                <a16:creationId xmlns:a16="http://schemas.microsoft.com/office/drawing/2014/main" id="{BA588CAB-13D9-CB7A-9028-B049EB993CAE}"/>
              </a:ext>
            </a:extLst>
          </p:cNvPr>
          <p:cNvPicPr>
            <a:picLocks noChangeAspect="1"/>
          </p:cNvPicPr>
          <p:nvPr/>
        </p:nvPicPr>
        <p:blipFill>
          <a:blip r:embed="rId3">
            <a:extLst>
              <a:ext uri="{28A0092B-C50C-407E-A947-70E740481C1C}">
                <a14:useLocalDpi xmlns:a14="http://schemas.microsoft.com/office/drawing/2010/main" val="0"/>
              </a:ext>
            </a:extLst>
          </a:blip>
          <a:srcRect t="-40"/>
          <a:stretch>
            <a:fillRect/>
          </a:stretch>
        </p:blipFill>
        <p:spPr bwMode="auto">
          <a:xfrm>
            <a:off x="7628010" y="2253344"/>
            <a:ext cx="2887980" cy="5075690"/>
          </a:xfrm>
          <a:prstGeom prst="rect">
            <a:avLst/>
          </a:prstGeom>
          <a:noFill/>
          <a:ln>
            <a:noFill/>
          </a:ln>
        </p:spPr>
      </p:pic>
      <p:pic>
        <p:nvPicPr>
          <p:cNvPr id="14" name="Picture 13">
            <a:extLst>
              <a:ext uri="{FF2B5EF4-FFF2-40B4-BE49-F238E27FC236}">
                <a16:creationId xmlns:a16="http://schemas.microsoft.com/office/drawing/2014/main" id="{9804272A-D0E8-321F-107A-FEA3A8294F0D}"/>
              </a:ext>
            </a:extLst>
          </p:cNvPr>
          <p:cNvPicPr>
            <a:picLocks noChangeAspect="1"/>
          </p:cNvPicPr>
          <p:nvPr/>
        </p:nvPicPr>
        <p:blipFill>
          <a:blip r:embed="rId4"/>
          <a:srcRect b="15099"/>
          <a:stretch>
            <a:fillRect/>
          </a:stretch>
        </p:blipFill>
        <p:spPr>
          <a:xfrm>
            <a:off x="3918856" y="3403143"/>
            <a:ext cx="3709153" cy="2698386"/>
          </a:xfrm>
          <a:prstGeom prst="rect">
            <a:avLst/>
          </a:prstGeom>
        </p:spPr>
      </p:pic>
      <p:pic>
        <p:nvPicPr>
          <p:cNvPr id="16" name="Picture 15">
            <a:extLst>
              <a:ext uri="{FF2B5EF4-FFF2-40B4-BE49-F238E27FC236}">
                <a16:creationId xmlns:a16="http://schemas.microsoft.com/office/drawing/2014/main" id="{9BE5A7DD-3074-B9A3-1C24-02531A4C079E}"/>
              </a:ext>
            </a:extLst>
          </p:cNvPr>
          <p:cNvPicPr>
            <a:picLocks noChangeAspect="1"/>
          </p:cNvPicPr>
          <p:nvPr/>
        </p:nvPicPr>
        <p:blipFill>
          <a:blip r:embed="rId5"/>
          <a:srcRect b="17424"/>
          <a:stretch>
            <a:fillRect/>
          </a:stretch>
        </p:blipFill>
        <p:spPr>
          <a:xfrm>
            <a:off x="17506" y="3448727"/>
            <a:ext cx="3794536" cy="2684921"/>
          </a:xfrm>
          <a:prstGeom prst="rect">
            <a:avLst/>
          </a:prstGeom>
        </p:spPr>
      </p:pic>
    </p:spTree>
    <p:extLst>
      <p:ext uri="{BB962C8B-B14F-4D97-AF65-F5344CB8AC3E}">
        <p14:creationId xmlns:p14="http://schemas.microsoft.com/office/powerpoint/2010/main" val="489906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96185B8F-2B66-2A21-9393-F7593570EA6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FCC11FB-15BA-0B5F-30DF-990ADEA6DEB5}"/>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140EE58A-B47F-692C-0C47-48C00FD82903}"/>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0</a:t>
            </a:r>
            <a:r>
              <a:rPr lang="en-US" sz="1600" b="1" dirty="0">
                <a:solidFill>
                  <a:srgbClr val="E1EBD7"/>
                </a:solidFill>
                <a:latin typeface="Aptos"/>
              </a:rPr>
              <a:t>5</a:t>
            </a:r>
            <a:endParaRPr sz="1600" b="1" dirty="0">
              <a:solidFill>
                <a:srgbClr val="E1EBD7"/>
              </a:solidFill>
              <a:latin typeface="Aptos"/>
            </a:endParaRPr>
          </a:p>
        </p:txBody>
      </p:sp>
      <p:sp>
        <p:nvSpPr>
          <p:cNvPr id="4" name="TextBox 3">
            <a:extLst>
              <a:ext uri="{FF2B5EF4-FFF2-40B4-BE49-F238E27FC236}">
                <a16:creationId xmlns:a16="http://schemas.microsoft.com/office/drawing/2014/main" id="{C5646EBD-9858-5275-71B9-8930AD0AF6C7}"/>
              </a:ext>
            </a:extLst>
          </p:cNvPr>
          <p:cNvSpPr txBox="1"/>
          <p:nvPr/>
        </p:nvSpPr>
        <p:spPr>
          <a:xfrm>
            <a:off x="344914" y="549888"/>
            <a:ext cx="8781514" cy="461665"/>
          </a:xfrm>
          <a:prstGeom prst="rect">
            <a:avLst/>
          </a:prstGeom>
          <a:noFill/>
        </p:spPr>
        <p:txBody>
          <a:bodyPr wrap="square" anchor="t">
            <a:spAutoFit/>
          </a:bodyPr>
          <a:lstStyle/>
          <a:p>
            <a:r>
              <a:rPr lang="en-IN" sz="2400" b="1" dirty="0">
                <a:solidFill>
                  <a:schemeClr val="bg1"/>
                </a:solidFill>
              </a:rPr>
              <a:t>Planting and Garden Setup</a:t>
            </a:r>
          </a:p>
        </p:txBody>
      </p:sp>
      <p:sp>
        <p:nvSpPr>
          <p:cNvPr id="5" name="TextBox 4">
            <a:extLst>
              <a:ext uri="{FF2B5EF4-FFF2-40B4-BE49-F238E27FC236}">
                <a16:creationId xmlns:a16="http://schemas.microsoft.com/office/drawing/2014/main" id="{DBB0D347-4AF1-D5B0-8FB4-A167AD9838EF}"/>
              </a:ext>
            </a:extLst>
          </p:cNvPr>
          <p:cNvSpPr txBox="1"/>
          <p:nvPr/>
        </p:nvSpPr>
        <p:spPr>
          <a:xfrm>
            <a:off x="102207" y="1108966"/>
            <a:ext cx="10444029" cy="1938992"/>
          </a:xfrm>
          <a:prstGeom prst="rect">
            <a:avLst/>
          </a:prstGeom>
          <a:noFill/>
        </p:spPr>
        <p:txBody>
          <a:bodyPr wrap="square" anchor="t">
            <a:spAutoFit/>
          </a:bodyPr>
          <a:lstStyle/>
          <a:p>
            <a:pPr algn="just"/>
            <a:r>
              <a:rPr lang="en-IN" sz="2400" dirty="0"/>
              <a:t>Students began planting seeds and transferring healthy seedlings into the prepared beds. Plant labels were placed to identify different vegetable varieties. At the same time, the composting process was initiated by arranging organic materials in appropriate layers. Students started maintaining a garden diary to record watering activities, plant development, and other observations.</a:t>
            </a:r>
          </a:p>
        </p:txBody>
      </p:sp>
      <p:pic>
        <p:nvPicPr>
          <p:cNvPr id="8" name="Picture 7">
            <a:extLst>
              <a:ext uri="{FF2B5EF4-FFF2-40B4-BE49-F238E27FC236}">
                <a16:creationId xmlns:a16="http://schemas.microsoft.com/office/drawing/2014/main" id="{4769B7C9-47A4-D821-D5DF-1A9C3F73F2A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109" y="3512353"/>
            <a:ext cx="3634112" cy="2726005"/>
          </a:xfrm>
          <a:prstGeom prst="rect">
            <a:avLst/>
          </a:prstGeom>
          <a:noFill/>
          <a:ln>
            <a:noFill/>
          </a:ln>
        </p:spPr>
      </p:pic>
      <p:pic>
        <p:nvPicPr>
          <p:cNvPr id="9" name="Picture 8">
            <a:extLst>
              <a:ext uri="{FF2B5EF4-FFF2-40B4-BE49-F238E27FC236}">
                <a16:creationId xmlns:a16="http://schemas.microsoft.com/office/drawing/2014/main" id="{450134A8-08D0-ABB7-4B79-C8496899334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57450" y="3512353"/>
            <a:ext cx="3634112" cy="2725162"/>
          </a:xfrm>
          <a:prstGeom prst="rect">
            <a:avLst/>
          </a:prstGeom>
          <a:noFill/>
          <a:ln>
            <a:noFill/>
          </a:ln>
        </p:spPr>
      </p:pic>
      <p:pic>
        <p:nvPicPr>
          <p:cNvPr id="10" name="Picture 9">
            <a:extLst>
              <a:ext uri="{FF2B5EF4-FFF2-40B4-BE49-F238E27FC236}">
                <a16:creationId xmlns:a16="http://schemas.microsoft.com/office/drawing/2014/main" id="{D1675259-0AC1-B012-1F6F-AEEDFD06ECD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34394" y="3047958"/>
            <a:ext cx="3177723" cy="4232302"/>
          </a:xfrm>
          <a:prstGeom prst="rect">
            <a:avLst/>
          </a:prstGeom>
          <a:noFill/>
          <a:ln>
            <a:noFill/>
          </a:ln>
        </p:spPr>
      </p:pic>
    </p:spTree>
    <p:extLst>
      <p:ext uri="{BB962C8B-B14F-4D97-AF65-F5344CB8AC3E}">
        <p14:creationId xmlns:p14="http://schemas.microsoft.com/office/powerpoint/2010/main" val="1603980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E31D32B-4391-5462-B687-9A9A5B3672C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170B42A-F34E-AA39-B011-A7528C955B6F}"/>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3315A311-CE42-CBC7-37BF-F31A31A2446D}"/>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0</a:t>
            </a:r>
            <a:r>
              <a:rPr lang="en-US" sz="1600" b="1" dirty="0">
                <a:solidFill>
                  <a:srgbClr val="E1EBD7"/>
                </a:solidFill>
                <a:latin typeface="Aptos"/>
              </a:rPr>
              <a:t>6</a:t>
            </a:r>
            <a:endParaRPr sz="1600" b="1" dirty="0">
              <a:solidFill>
                <a:srgbClr val="E1EBD7"/>
              </a:solidFill>
              <a:latin typeface="Aptos"/>
            </a:endParaRPr>
          </a:p>
        </p:txBody>
      </p:sp>
      <p:sp>
        <p:nvSpPr>
          <p:cNvPr id="4" name="TextBox 3">
            <a:extLst>
              <a:ext uri="{FF2B5EF4-FFF2-40B4-BE49-F238E27FC236}">
                <a16:creationId xmlns:a16="http://schemas.microsoft.com/office/drawing/2014/main" id="{D1727126-DD00-7E83-69DD-2ABBAAD25C2B}"/>
              </a:ext>
            </a:extLst>
          </p:cNvPr>
          <p:cNvSpPr txBox="1"/>
          <p:nvPr/>
        </p:nvSpPr>
        <p:spPr>
          <a:xfrm>
            <a:off x="344914" y="549888"/>
            <a:ext cx="8781514" cy="461665"/>
          </a:xfrm>
          <a:prstGeom prst="rect">
            <a:avLst/>
          </a:prstGeom>
          <a:noFill/>
        </p:spPr>
        <p:txBody>
          <a:bodyPr wrap="square" anchor="t">
            <a:spAutoFit/>
          </a:bodyPr>
          <a:lstStyle/>
          <a:p>
            <a:r>
              <a:rPr lang="en-IN" sz="2400" b="1" dirty="0">
                <a:solidFill>
                  <a:schemeClr val="bg1"/>
                </a:solidFill>
              </a:rPr>
              <a:t>Understanding the Composting Process</a:t>
            </a:r>
          </a:p>
        </p:txBody>
      </p:sp>
      <p:sp>
        <p:nvSpPr>
          <p:cNvPr id="5" name="TextBox 4">
            <a:extLst>
              <a:ext uri="{FF2B5EF4-FFF2-40B4-BE49-F238E27FC236}">
                <a16:creationId xmlns:a16="http://schemas.microsoft.com/office/drawing/2014/main" id="{11D83D85-F4AF-FE91-51EA-7CC8190AC976}"/>
              </a:ext>
            </a:extLst>
          </p:cNvPr>
          <p:cNvSpPr txBox="1"/>
          <p:nvPr/>
        </p:nvSpPr>
        <p:spPr>
          <a:xfrm>
            <a:off x="102207" y="1108966"/>
            <a:ext cx="10444029" cy="1938992"/>
          </a:xfrm>
          <a:prstGeom prst="rect">
            <a:avLst/>
          </a:prstGeom>
          <a:noFill/>
        </p:spPr>
        <p:txBody>
          <a:bodyPr wrap="square" anchor="t">
            <a:spAutoFit/>
          </a:bodyPr>
          <a:lstStyle/>
          <a:p>
            <a:pPr algn="just"/>
            <a:r>
              <a:rPr lang="en-IN" sz="2400" dirty="0"/>
              <a:t>This week concentrated on learning how organic waste gradually changes into useful compost. Students regularly checked the compost for moisture, temperature, and proper air circulation. Their observations were entered into a compost monitoring record. A midpoint review was conducted with the teacher to discuss the progress of both the garden and composting system.</a:t>
            </a:r>
          </a:p>
        </p:txBody>
      </p:sp>
      <p:pic>
        <p:nvPicPr>
          <p:cNvPr id="7" name="Picture 6">
            <a:extLst>
              <a:ext uri="{FF2B5EF4-FFF2-40B4-BE49-F238E27FC236}">
                <a16:creationId xmlns:a16="http://schemas.microsoft.com/office/drawing/2014/main" id="{24ED8EC6-5DAC-CC6A-D89C-D29E70E0A228}"/>
              </a:ext>
            </a:extLst>
          </p:cNvPr>
          <p:cNvPicPr>
            <a:picLocks noChangeAspect="1"/>
          </p:cNvPicPr>
          <p:nvPr/>
        </p:nvPicPr>
        <p:blipFill>
          <a:blip r:embed="rId2"/>
          <a:stretch>
            <a:fillRect/>
          </a:stretch>
        </p:blipFill>
        <p:spPr>
          <a:xfrm>
            <a:off x="165629" y="3260810"/>
            <a:ext cx="5180277" cy="3885208"/>
          </a:xfrm>
          <a:prstGeom prst="rect">
            <a:avLst/>
          </a:prstGeom>
        </p:spPr>
      </p:pic>
      <p:pic>
        <p:nvPicPr>
          <p:cNvPr id="12" name="Picture 11">
            <a:extLst>
              <a:ext uri="{FF2B5EF4-FFF2-40B4-BE49-F238E27FC236}">
                <a16:creationId xmlns:a16="http://schemas.microsoft.com/office/drawing/2014/main" id="{5EAAECF3-50D4-5A49-0A36-256118501FE7}"/>
              </a:ext>
            </a:extLst>
          </p:cNvPr>
          <p:cNvPicPr>
            <a:picLocks noChangeAspect="1"/>
          </p:cNvPicPr>
          <p:nvPr/>
        </p:nvPicPr>
        <p:blipFill>
          <a:blip r:embed="rId3"/>
          <a:stretch>
            <a:fillRect/>
          </a:stretch>
        </p:blipFill>
        <p:spPr>
          <a:xfrm>
            <a:off x="5442857" y="3260810"/>
            <a:ext cx="5180278" cy="3885208"/>
          </a:xfrm>
          <a:prstGeom prst="rect">
            <a:avLst/>
          </a:prstGeom>
        </p:spPr>
      </p:pic>
    </p:spTree>
    <p:extLst>
      <p:ext uri="{BB962C8B-B14F-4D97-AF65-F5344CB8AC3E}">
        <p14:creationId xmlns:p14="http://schemas.microsoft.com/office/powerpoint/2010/main" val="2044411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142F41A-60C5-B5A5-441B-F3F356516D7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6271B0B-F746-FAA7-D207-3372680A1848}"/>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56D5CA7C-2DCC-A4F9-482B-AF6100987B84}"/>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0</a:t>
            </a:r>
            <a:r>
              <a:rPr lang="en-US" sz="1600" b="1" dirty="0">
                <a:solidFill>
                  <a:srgbClr val="E1EBD7"/>
                </a:solidFill>
                <a:latin typeface="Aptos"/>
              </a:rPr>
              <a:t>7</a:t>
            </a:r>
            <a:endParaRPr sz="1600" b="1" dirty="0">
              <a:solidFill>
                <a:srgbClr val="E1EBD7"/>
              </a:solidFill>
              <a:latin typeface="Aptos"/>
            </a:endParaRPr>
          </a:p>
        </p:txBody>
      </p:sp>
      <p:sp>
        <p:nvSpPr>
          <p:cNvPr id="4" name="TextBox 3">
            <a:extLst>
              <a:ext uri="{FF2B5EF4-FFF2-40B4-BE49-F238E27FC236}">
                <a16:creationId xmlns:a16="http://schemas.microsoft.com/office/drawing/2014/main" id="{98D1147B-002D-B9CC-11D4-A505F6A22AB8}"/>
              </a:ext>
            </a:extLst>
          </p:cNvPr>
          <p:cNvSpPr txBox="1"/>
          <p:nvPr/>
        </p:nvSpPr>
        <p:spPr>
          <a:xfrm>
            <a:off x="432000" y="549888"/>
            <a:ext cx="8781514" cy="461665"/>
          </a:xfrm>
          <a:prstGeom prst="rect">
            <a:avLst/>
          </a:prstGeom>
          <a:noFill/>
        </p:spPr>
        <p:txBody>
          <a:bodyPr wrap="square" anchor="t">
            <a:spAutoFit/>
          </a:bodyPr>
          <a:lstStyle/>
          <a:p>
            <a:r>
              <a:rPr lang="en-IN" sz="2400" b="1" dirty="0">
                <a:solidFill>
                  <a:schemeClr val="bg1"/>
                </a:solidFill>
              </a:rPr>
              <a:t>Regular Garden Care</a:t>
            </a:r>
          </a:p>
        </p:txBody>
      </p:sp>
      <p:sp>
        <p:nvSpPr>
          <p:cNvPr id="5" name="TextBox 4">
            <a:extLst>
              <a:ext uri="{FF2B5EF4-FFF2-40B4-BE49-F238E27FC236}">
                <a16:creationId xmlns:a16="http://schemas.microsoft.com/office/drawing/2014/main" id="{6DE2B0D4-CBF0-8DB2-C5DE-677FEB29EA8B}"/>
              </a:ext>
            </a:extLst>
          </p:cNvPr>
          <p:cNvSpPr txBox="1"/>
          <p:nvPr/>
        </p:nvSpPr>
        <p:spPr>
          <a:xfrm>
            <a:off x="102207" y="1119810"/>
            <a:ext cx="10444029" cy="1938992"/>
          </a:xfrm>
          <a:prstGeom prst="rect">
            <a:avLst/>
          </a:prstGeom>
          <a:noFill/>
        </p:spPr>
        <p:txBody>
          <a:bodyPr wrap="square" anchor="t">
            <a:spAutoFit/>
          </a:bodyPr>
          <a:lstStyle/>
          <a:p>
            <a:pPr algn="just"/>
            <a:r>
              <a:rPr lang="en-IN" sz="2400" dirty="0"/>
              <a:t>Students took responsibility for the routine upkeep of the garden. Activities included removing unwanted weeds, watering plants, applying mulch, and observing plants for signs of pests or disease. The compost was turned regularly to improve aeration. Students also conducted a simple comparison between mulched and </a:t>
            </a:r>
            <a:r>
              <a:rPr lang="en-IN" sz="2400" dirty="0" err="1"/>
              <a:t>unmulched</a:t>
            </a:r>
            <a:r>
              <a:rPr lang="en-IN" sz="2400" dirty="0"/>
              <a:t> areas to observe differences in soil moisture and plant growth.</a:t>
            </a:r>
          </a:p>
        </p:txBody>
      </p:sp>
      <p:pic>
        <p:nvPicPr>
          <p:cNvPr id="6" name="Picture 5">
            <a:extLst>
              <a:ext uri="{FF2B5EF4-FFF2-40B4-BE49-F238E27FC236}">
                <a16:creationId xmlns:a16="http://schemas.microsoft.com/office/drawing/2014/main" id="{7E7CFFD5-BDE7-34AC-C363-8C707B8FAFAE}"/>
              </a:ext>
            </a:extLst>
          </p:cNvPr>
          <p:cNvPicPr>
            <a:picLocks noChangeAspect="1"/>
          </p:cNvPicPr>
          <p:nvPr/>
        </p:nvPicPr>
        <p:blipFill>
          <a:blip r:embed="rId2" cstate="print">
            <a:extLst>
              <a:ext uri="{28A0092B-C50C-407E-A947-70E740481C1C}">
                <a14:useLocalDpi xmlns:a14="http://schemas.microsoft.com/office/drawing/2010/main" val="0"/>
              </a:ext>
            </a:extLst>
          </a:blip>
          <a:srcRect b="17271"/>
          <a:stretch>
            <a:fillRect/>
          </a:stretch>
        </p:blipFill>
        <p:spPr bwMode="auto">
          <a:xfrm>
            <a:off x="244176" y="5212922"/>
            <a:ext cx="2735580" cy="1938992"/>
          </a:xfrm>
          <a:prstGeom prst="rect">
            <a:avLst/>
          </a:prstGeom>
          <a:noFill/>
          <a:ln>
            <a:noFill/>
          </a:ln>
        </p:spPr>
      </p:pic>
      <p:pic>
        <p:nvPicPr>
          <p:cNvPr id="8" name="Picture 7">
            <a:extLst>
              <a:ext uri="{FF2B5EF4-FFF2-40B4-BE49-F238E27FC236}">
                <a16:creationId xmlns:a16="http://schemas.microsoft.com/office/drawing/2014/main" id="{15F34C6D-A1E6-16F4-17E9-6FD8062CBF1A}"/>
              </a:ext>
            </a:extLst>
          </p:cNvPr>
          <p:cNvPicPr>
            <a:picLocks noChangeAspect="1"/>
          </p:cNvPicPr>
          <p:nvPr/>
        </p:nvPicPr>
        <p:blipFill>
          <a:blip r:embed="rId3" cstate="print">
            <a:extLst>
              <a:ext uri="{28A0092B-C50C-407E-A947-70E740481C1C}">
                <a14:useLocalDpi xmlns:a14="http://schemas.microsoft.com/office/drawing/2010/main" val="0"/>
              </a:ext>
            </a:extLst>
          </a:blip>
          <a:srcRect b="12131"/>
          <a:stretch>
            <a:fillRect/>
          </a:stretch>
        </p:blipFill>
        <p:spPr bwMode="auto">
          <a:xfrm>
            <a:off x="244176" y="3098613"/>
            <a:ext cx="2734945" cy="2059449"/>
          </a:xfrm>
          <a:prstGeom prst="rect">
            <a:avLst/>
          </a:prstGeom>
          <a:noFill/>
          <a:ln>
            <a:noFill/>
          </a:ln>
        </p:spPr>
      </p:pic>
      <p:pic>
        <p:nvPicPr>
          <p:cNvPr id="9" name="Picture 8">
            <a:extLst>
              <a:ext uri="{FF2B5EF4-FFF2-40B4-BE49-F238E27FC236}">
                <a16:creationId xmlns:a16="http://schemas.microsoft.com/office/drawing/2014/main" id="{1CDA42FE-90A7-6762-E76E-443DA20FBDC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7269" y="3098612"/>
            <a:ext cx="3040368" cy="4053302"/>
          </a:xfrm>
          <a:prstGeom prst="rect">
            <a:avLst/>
          </a:prstGeom>
          <a:noFill/>
          <a:ln>
            <a:noFill/>
          </a:ln>
        </p:spPr>
      </p:pic>
      <p:pic>
        <p:nvPicPr>
          <p:cNvPr id="11" name="Picture 10">
            <a:extLst>
              <a:ext uri="{FF2B5EF4-FFF2-40B4-BE49-F238E27FC236}">
                <a16:creationId xmlns:a16="http://schemas.microsoft.com/office/drawing/2014/main" id="{77097EC5-4F55-0FA0-F11B-B03C74FBCB37}"/>
              </a:ext>
            </a:extLst>
          </p:cNvPr>
          <p:cNvPicPr>
            <a:picLocks noChangeAspect="1"/>
          </p:cNvPicPr>
          <p:nvPr/>
        </p:nvPicPr>
        <p:blipFill>
          <a:blip r:embed="rId5"/>
          <a:stretch>
            <a:fillRect/>
          </a:stretch>
        </p:blipFill>
        <p:spPr>
          <a:xfrm>
            <a:off x="3081007" y="3455222"/>
            <a:ext cx="4224376" cy="3168282"/>
          </a:xfrm>
          <a:prstGeom prst="rect">
            <a:avLst/>
          </a:prstGeom>
        </p:spPr>
      </p:pic>
    </p:spTree>
    <p:extLst>
      <p:ext uri="{BB962C8B-B14F-4D97-AF65-F5344CB8AC3E}">
        <p14:creationId xmlns:p14="http://schemas.microsoft.com/office/powerpoint/2010/main" val="2789869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83DA8455-BB5D-5AD5-7252-1BD337F2747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BCE4D2C-2391-EF53-F5AA-98FD4ACD5C07}"/>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5088C553-435C-FBB1-0213-E0156A5A44F7}"/>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0</a:t>
            </a:r>
            <a:r>
              <a:rPr lang="en-US" sz="1600" b="1" dirty="0">
                <a:solidFill>
                  <a:srgbClr val="E1EBD7"/>
                </a:solidFill>
                <a:latin typeface="Aptos"/>
              </a:rPr>
              <a:t>8</a:t>
            </a:r>
            <a:endParaRPr sz="1600" b="1" dirty="0">
              <a:solidFill>
                <a:srgbClr val="E1EBD7"/>
              </a:solidFill>
              <a:latin typeface="Aptos"/>
            </a:endParaRPr>
          </a:p>
        </p:txBody>
      </p:sp>
      <p:sp>
        <p:nvSpPr>
          <p:cNvPr id="4" name="TextBox 3">
            <a:extLst>
              <a:ext uri="{FF2B5EF4-FFF2-40B4-BE49-F238E27FC236}">
                <a16:creationId xmlns:a16="http://schemas.microsoft.com/office/drawing/2014/main" id="{D65829AB-9D2B-D4AF-CF6C-3011A67D7D05}"/>
              </a:ext>
            </a:extLst>
          </p:cNvPr>
          <p:cNvSpPr txBox="1"/>
          <p:nvPr/>
        </p:nvSpPr>
        <p:spPr>
          <a:xfrm>
            <a:off x="432000" y="549888"/>
            <a:ext cx="8781514" cy="461665"/>
          </a:xfrm>
          <a:prstGeom prst="rect">
            <a:avLst/>
          </a:prstGeom>
          <a:noFill/>
        </p:spPr>
        <p:txBody>
          <a:bodyPr wrap="square" anchor="t">
            <a:spAutoFit/>
          </a:bodyPr>
          <a:lstStyle/>
          <a:p>
            <a:r>
              <a:rPr lang="en-IN" sz="2400" b="1" dirty="0">
                <a:solidFill>
                  <a:schemeClr val="bg1"/>
                </a:solidFill>
              </a:rPr>
              <a:t>Observation and Data Recording</a:t>
            </a:r>
          </a:p>
        </p:txBody>
      </p:sp>
      <p:sp>
        <p:nvSpPr>
          <p:cNvPr id="5" name="TextBox 4">
            <a:extLst>
              <a:ext uri="{FF2B5EF4-FFF2-40B4-BE49-F238E27FC236}">
                <a16:creationId xmlns:a16="http://schemas.microsoft.com/office/drawing/2014/main" id="{DE5DD5A9-7924-00F8-AD4A-EE39E3C752D0}"/>
              </a:ext>
            </a:extLst>
          </p:cNvPr>
          <p:cNvSpPr txBox="1"/>
          <p:nvPr/>
        </p:nvSpPr>
        <p:spPr>
          <a:xfrm>
            <a:off x="102207" y="1119810"/>
            <a:ext cx="10444029" cy="1938992"/>
          </a:xfrm>
          <a:prstGeom prst="rect">
            <a:avLst/>
          </a:prstGeom>
          <a:noFill/>
        </p:spPr>
        <p:txBody>
          <a:bodyPr wrap="square" anchor="t">
            <a:spAutoFit/>
          </a:bodyPr>
          <a:lstStyle/>
          <a:p>
            <a:pPr algn="just"/>
            <a:r>
              <a:rPr lang="en-IN" sz="2400" dirty="0"/>
              <a:t>The eighth week was dedicated to collecting and studying garden-related data. Students measured plant growth, observed soil moisture, and estimated the possible vegetable yield. They also examined the compost to identify signs of maturity. All findings were systematically entered into the garden and compost records for later analysis.</a:t>
            </a:r>
          </a:p>
        </p:txBody>
      </p:sp>
      <p:pic>
        <p:nvPicPr>
          <p:cNvPr id="7" name="Picture 6">
            <a:extLst>
              <a:ext uri="{FF2B5EF4-FFF2-40B4-BE49-F238E27FC236}">
                <a16:creationId xmlns:a16="http://schemas.microsoft.com/office/drawing/2014/main" id="{3347F45B-1F5E-182A-9D8A-FFC39FE30447}"/>
              </a:ext>
            </a:extLst>
          </p:cNvPr>
          <p:cNvPicPr>
            <a:picLocks noChangeAspect="1"/>
          </p:cNvPicPr>
          <p:nvPr/>
        </p:nvPicPr>
        <p:blipFill>
          <a:blip r:embed="rId2"/>
          <a:stretch>
            <a:fillRect/>
          </a:stretch>
        </p:blipFill>
        <p:spPr>
          <a:xfrm>
            <a:off x="102207" y="3274057"/>
            <a:ext cx="5159829" cy="3869872"/>
          </a:xfrm>
          <a:prstGeom prst="rect">
            <a:avLst/>
          </a:prstGeom>
        </p:spPr>
      </p:pic>
      <p:pic>
        <p:nvPicPr>
          <p:cNvPr id="9" name="Picture 8">
            <a:extLst>
              <a:ext uri="{FF2B5EF4-FFF2-40B4-BE49-F238E27FC236}">
                <a16:creationId xmlns:a16="http://schemas.microsoft.com/office/drawing/2014/main" id="{03779CBA-D53D-FD06-E72E-CEE288BD34A9}"/>
              </a:ext>
            </a:extLst>
          </p:cNvPr>
          <p:cNvPicPr>
            <a:picLocks noChangeAspect="1"/>
          </p:cNvPicPr>
          <p:nvPr/>
        </p:nvPicPr>
        <p:blipFill>
          <a:blip r:embed="rId3"/>
          <a:stretch>
            <a:fillRect/>
          </a:stretch>
        </p:blipFill>
        <p:spPr>
          <a:xfrm>
            <a:off x="5429778" y="3274057"/>
            <a:ext cx="5159830" cy="3869872"/>
          </a:xfrm>
          <a:prstGeom prst="rect">
            <a:avLst/>
          </a:prstGeom>
        </p:spPr>
      </p:pic>
    </p:spTree>
    <p:extLst>
      <p:ext uri="{BB962C8B-B14F-4D97-AF65-F5344CB8AC3E}">
        <p14:creationId xmlns:p14="http://schemas.microsoft.com/office/powerpoint/2010/main" val="27822594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818899B3-11E7-A3E0-0D1E-5BC81C16090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04669F-37A4-52F5-0B5B-59E556677A4B}"/>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FC67525E-2791-C075-3FB8-6E0A310E0E8D}"/>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0</a:t>
            </a:r>
            <a:r>
              <a:rPr lang="en-US" sz="1600" b="1" dirty="0">
                <a:solidFill>
                  <a:srgbClr val="E1EBD7"/>
                </a:solidFill>
                <a:latin typeface="Aptos"/>
              </a:rPr>
              <a:t>9</a:t>
            </a:r>
            <a:endParaRPr sz="1600" b="1" dirty="0">
              <a:solidFill>
                <a:srgbClr val="E1EBD7"/>
              </a:solidFill>
              <a:latin typeface="Aptos"/>
            </a:endParaRPr>
          </a:p>
        </p:txBody>
      </p:sp>
      <p:sp>
        <p:nvSpPr>
          <p:cNvPr id="4" name="TextBox 3">
            <a:extLst>
              <a:ext uri="{FF2B5EF4-FFF2-40B4-BE49-F238E27FC236}">
                <a16:creationId xmlns:a16="http://schemas.microsoft.com/office/drawing/2014/main" id="{83BE4F14-112D-3CC3-D316-8B135218CB32}"/>
              </a:ext>
            </a:extLst>
          </p:cNvPr>
          <p:cNvSpPr txBox="1"/>
          <p:nvPr/>
        </p:nvSpPr>
        <p:spPr>
          <a:xfrm>
            <a:off x="432000" y="549888"/>
            <a:ext cx="8781514" cy="461665"/>
          </a:xfrm>
          <a:prstGeom prst="rect">
            <a:avLst/>
          </a:prstGeom>
          <a:noFill/>
        </p:spPr>
        <p:txBody>
          <a:bodyPr wrap="square" anchor="t">
            <a:spAutoFit/>
          </a:bodyPr>
          <a:lstStyle/>
          <a:p>
            <a:r>
              <a:rPr lang="en-IN" sz="2400" b="1" dirty="0">
                <a:solidFill>
                  <a:schemeClr val="bg1"/>
                </a:solidFill>
              </a:rPr>
              <a:t>Using Compost in the Garden</a:t>
            </a:r>
          </a:p>
        </p:txBody>
      </p:sp>
      <p:sp>
        <p:nvSpPr>
          <p:cNvPr id="7" name="TextBox 6">
            <a:extLst>
              <a:ext uri="{FF2B5EF4-FFF2-40B4-BE49-F238E27FC236}">
                <a16:creationId xmlns:a16="http://schemas.microsoft.com/office/drawing/2014/main" id="{10F52582-5384-D1A3-71E2-7D9175C37B17}"/>
              </a:ext>
            </a:extLst>
          </p:cNvPr>
          <p:cNvSpPr txBox="1"/>
          <p:nvPr/>
        </p:nvSpPr>
        <p:spPr>
          <a:xfrm>
            <a:off x="81643" y="1126547"/>
            <a:ext cx="10259786" cy="2492990"/>
          </a:xfrm>
          <a:prstGeom prst="rect">
            <a:avLst/>
          </a:prstGeom>
          <a:noFill/>
        </p:spPr>
        <p:txBody>
          <a:bodyPr wrap="square">
            <a:spAutoFit/>
          </a:bodyPr>
          <a:lstStyle/>
          <a:p>
            <a:pPr algn="just">
              <a:lnSpc>
                <a:spcPct val="100000"/>
              </a:lnSpc>
              <a:spcAft>
                <a:spcPts val="800"/>
              </a:spcAft>
              <a:buNone/>
            </a:pPr>
            <a:r>
              <a:rPr lang="en-IN" sz="2500" dirty="0"/>
              <a:t>Students applied the prepared compost to a selected section of the garden. They compared the growth and overall condition of plants receiving compost with those grown without additional compost. This activity helped students understand how compost can improve soil quality and support healthy plant development. Initial findings and observations were recorded for the final report.</a:t>
            </a:r>
          </a:p>
        </p:txBody>
      </p:sp>
      <p:pic>
        <p:nvPicPr>
          <p:cNvPr id="9" name="Picture 8">
            <a:extLst>
              <a:ext uri="{FF2B5EF4-FFF2-40B4-BE49-F238E27FC236}">
                <a16:creationId xmlns:a16="http://schemas.microsoft.com/office/drawing/2014/main" id="{A0950C5F-3F99-703E-3CDE-2B65867E3B2D}"/>
              </a:ext>
            </a:extLst>
          </p:cNvPr>
          <p:cNvPicPr>
            <a:picLocks noChangeAspect="1"/>
          </p:cNvPicPr>
          <p:nvPr/>
        </p:nvPicPr>
        <p:blipFill>
          <a:blip r:embed="rId2"/>
          <a:stretch>
            <a:fillRect/>
          </a:stretch>
        </p:blipFill>
        <p:spPr>
          <a:xfrm>
            <a:off x="522787" y="3468018"/>
            <a:ext cx="4722359" cy="3541769"/>
          </a:xfrm>
          <a:prstGeom prst="rect">
            <a:avLst/>
          </a:prstGeom>
        </p:spPr>
      </p:pic>
      <p:pic>
        <p:nvPicPr>
          <p:cNvPr id="6" name="Picture 5">
            <a:extLst>
              <a:ext uri="{FF2B5EF4-FFF2-40B4-BE49-F238E27FC236}">
                <a16:creationId xmlns:a16="http://schemas.microsoft.com/office/drawing/2014/main" id="{6E125FEC-DBD4-AE43-424B-2504330133E1}"/>
              </a:ext>
            </a:extLst>
          </p:cNvPr>
          <p:cNvPicPr>
            <a:picLocks noChangeAspect="1"/>
          </p:cNvPicPr>
          <p:nvPr/>
        </p:nvPicPr>
        <p:blipFill>
          <a:blip r:embed="rId3"/>
          <a:stretch>
            <a:fillRect/>
          </a:stretch>
        </p:blipFill>
        <p:spPr>
          <a:xfrm>
            <a:off x="5446667" y="3468017"/>
            <a:ext cx="4722359" cy="3541769"/>
          </a:xfrm>
          <a:prstGeom prst="rect">
            <a:avLst/>
          </a:prstGeom>
        </p:spPr>
      </p:pic>
    </p:spTree>
    <p:extLst>
      <p:ext uri="{BB962C8B-B14F-4D97-AF65-F5344CB8AC3E}">
        <p14:creationId xmlns:p14="http://schemas.microsoft.com/office/powerpoint/2010/main" val="1473698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86D63150-C2BB-6C07-AF1D-E07BE6F1AB9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4055593-3FB1-3BAF-1FB2-FA25221F2CE9}"/>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021A4AC3-9CED-2585-A5DD-E824D081EFC3}"/>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a:t>
            </a:r>
            <a:r>
              <a:rPr lang="en-US" sz="1600" b="1" dirty="0">
                <a:solidFill>
                  <a:srgbClr val="E1EBD7"/>
                </a:solidFill>
                <a:latin typeface="Aptos"/>
              </a:rPr>
              <a:t>10</a:t>
            </a:r>
            <a:endParaRPr sz="1600" b="1" dirty="0">
              <a:solidFill>
                <a:srgbClr val="E1EBD7"/>
              </a:solidFill>
              <a:latin typeface="Aptos"/>
            </a:endParaRPr>
          </a:p>
        </p:txBody>
      </p:sp>
      <p:sp>
        <p:nvSpPr>
          <p:cNvPr id="4" name="TextBox 3">
            <a:extLst>
              <a:ext uri="{FF2B5EF4-FFF2-40B4-BE49-F238E27FC236}">
                <a16:creationId xmlns:a16="http://schemas.microsoft.com/office/drawing/2014/main" id="{085CAD4C-4112-800D-86BE-E2E4E73299B7}"/>
              </a:ext>
            </a:extLst>
          </p:cNvPr>
          <p:cNvSpPr txBox="1"/>
          <p:nvPr/>
        </p:nvSpPr>
        <p:spPr>
          <a:xfrm>
            <a:off x="432000" y="549888"/>
            <a:ext cx="8781514" cy="461665"/>
          </a:xfrm>
          <a:prstGeom prst="rect">
            <a:avLst/>
          </a:prstGeom>
          <a:noFill/>
        </p:spPr>
        <p:txBody>
          <a:bodyPr wrap="square" anchor="t">
            <a:spAutoFit/>
          </a:bodyPr>
          <a:lstStyle/>
          <a:p>
            <a:r>
              <a:rPr lang="en-IN" sz="2400" b="1" dirty="0">
                <a:solidFill>
                  <a:schemeClr val="bg1"/>
                </a:solidFill>
              </a:rPr>
              <a:t>Connecting with the School Community</a:t>
            </a:r>
          </a:p>
        </p:txBody>
      </p:sp>
      <p:sp>
        <p:nvSpPr>
          <p:cNvPr id="6" name="TextBox 5">
            <a:extLst>
              <a:ext uri="{FF2B5EF4-FFF2-40B4-BE49-F238E27FC236}">
                <a16:creationId xmlns:a16="http://schemas.microsoft.com/office/drawing/2014/main" id="{B5D07620-4B88-0242-CDBE-AD8D820CDB88}"/>
              </a:ext>
            </a:extLst>
          </p:cNvPr>
          <p:cNvSpPr txBox="1"/>
          <p:nvPr/>
        </p:nvSpPr>
        <p:spPr>
          <a:xfrm>
            <a:off x="223157" y="1157003"/>
            <a:ext cx="5122750" cy="3139321"/>
          </a:xfrm>
          <a:prstGeom prst="rect">
            <a:avLst/>
          </a:prstGeom>
          <a:noFill/>
        </p:spPr>
        <p:txBody>
          <a:bodyPr wrap="square">
            <a:spAutoFit/>
          </a:bodyPr>
          <a:lstStyle/>
          <a:p>
            <a:pPr algn="just">
              <a:lnSpc>
                <a:spcPct val="100000"/>
              </a:lnSpc>
              <a:spcAft>
                <a:spcPts val="800"/>
              </a:spcAft>
              <a:buNone/>
            </a:pPr>
            <a:r>
              <a:rPr lang="en-IN" sz="2200" dirty="0"/>
              <a:t>Students planned a small harvest activity or “Farmers’ Table” within the school. They prepared informative displays describing the benefits of composting, the journey from kitchen waste to compost, and the nutritional importance of vegetables. This activity helped students share their learning with other members of the school community.</a:t>
            </a:r>
          </a:p>
        </p:txBody>
      </p:sp>
      <p:pic>
        <p:nvPicPr>
          <p:cNvPr id="8" name="Picture 7">
            <a:extLst>
              <a:ext uri="{FF2B5EF4-FFF2-40B4-BE49-F238E27FC236}">
                <a16:creationId xmlns:a16="http://schemas.microsoft.com/office/drawing/2014/main" id="{42975F99-4C2F-89E0-4C42-95FCD1D446C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7546" y="4373327"/>
            <a:ext cx="5208360" cy="2840039"/>
          </a:xfrm>
          <a:prstGeom prst="rect">
            <a:avLst/>
          </a:prstGeom>
          <a:noFill/>
          <a:ln>
            <a:solidFill>
              <a:schemeClr val="tx1"/>
            </a:solidFill>
          </a:ln>
        </p:spPr>
      </p:pic>
      <p:pic>
        <p:nvPicPr>
          <p:cNvPr id="11" name="Picture 10">
            <a:extLst>
              <a:ext uri="{FF2B5EF4-FFF2-40B4-BE49-F238E27FC236}">
                <a16:creationId xmlns:a16="http://schemas.microsoft.com/office/drawing/2014/main" id="{2E7E6B26-1677-2D15-0340-6F5B5B1E4B83}"/>
              </a:ext>
            </a:extLst>
          </p:cNvPr>
          <p:cNvPicPr>
            <a:picLocks noChangeAspect="1"/>
          </p:cNvPicPr>
          <p:nvPr/>
        </p:nvPicPr>
        <p:blipFill>
          <a:blip r:embed="rId4"/>
          <a:stretch>
            <a:fillRect/>
          </a:stretch>
        </p:blipFill>
        <p:spPr>
          <a:xfrm>
            <a:off x="5747658" y="1179003"/>
            <a:ext cx="4806610" cy="6234641"/>
          </a:xfrm>
          <a:prstGeom prst="rect">
            <a:avLst/>
          </a:prstGeom>
        </p:spPr>
      </p:pic>
    </p:spTree>
    <p:extLst>
      <p:ext uri="{BB962C8B-B14F-4D97-AF65-F5344CB8AC3E}">
        <p14:creationId xmlns:p14="http://schemas.microsoft.com/office/powerpoint/2010/main" val="29302958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52A42707-0A09-8ADB-5C62-19D5912AEBE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55BC560-D60E-A8A0-395C-5A4EE4DC68C5}"/>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415FE967-4AAC-0762-E561-3EF82476E910}"/>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a:t>
            </a:r>
            <a:r>
              <a:rPr lang="en-US" sz="1600" b="1" dirty="0">
                <a:solidFill>
                  <a:srgbClr val="E1EBD7"/>
                </a:solidFill>
                <a:latin typeface="Aptos"/>
              </a:rPr>
              <a:t>11</a:t>
            </a:r>
            <a:endParaRPr sz="1600" b="1" dirty="0">
              <a:solidFill>
                <a:srgbClr val="E1EBD7"/>
              </a:solidFill>
              <a:latin typeface="Aptos"/>
            </a:endParaRPr>
          </a:p>
        </p:txBody>
      </p:sp>
      <p:sp>
        <p:nvSpPr>
          <p:cNvPr id="4" name="TextBox 3">
            <a:extLst>
              <a:ext uri="{FF2B5EF4-FFF2-40B4-BE49-F238E27FC236}">
                <a16:creationId xmlns:a16="http://schemas.microsoft.com/office/drawing/2014/main" id="{DEA76219-0524-FD36-DBD8-9ED1DF1BB936}"/>
              </a:ext>
            </a:extLst>
          </p:cNvPr>
          <p:cNvSpPr txBox="1"/>
          <p:nvPr/>
        </p:nvSpPr>
        <p:spPr>
          <a:xfrm>
            <a:off x="432000" y="549888"/>
            <a:ext cx="8781514" cy="461665"/>
          </a:xfrm>
          <a:prstGeom prst="rect">
            <a:avLst/>
          </a:prstGeom>
          <a:noFill/>
        </p:spPr>
        <p:txBody>
          <a:bodyPr wrap="square" anchor="t">
            <a:spAutoFit/>
          </a:bodyPr>
          <a:lstStyle/>
          <a:p>
            <a:r>
              <a:rPr lang="en-IN" sz="2400" b="1" dirty="0">
                <a:solidFill>
                  <a:schemeClr val="bg1"/>
                </a:solidFill>
              </a:rPr>
              <a:t>Preparing for the Final Presentation</a:t>
            </a:r>
          </a:p>
        </p:txBody>
      </p:sp>
      <p:sp>
        <p:nvSpPr>
          <p:cNvPr id="6" name="TextBox 5">
            <a:extLst>
              <a:ext uri="{FF2B5EF4-FFF2-40B4-BE49-F238E27FC236}">
                <a16:creationId xmlns:a16="http://schemas.microsoft.com/office/drawing/2014/main" id="{BE04D46A-987F-BCEA-8128-3D9B4CD70AB2}"/>
              </a:ext>
            </a:extLst>
          </p:cNvPr>
          <p:cNvSpPr txBox="1"/>
          <p:nvPr/>
        </p:nvSpPr>
        <p:spPr>
          <a:xfrm>
            <a:off x="103414" y="1106224"/>
            <a:ext cx="10292443" cy="2400657"/>
          </a:xfrm>
          <a:prstGeom prst="rect">
            <a:avLst/>
          </a:prstGeom>
          <a:noFill/>
        </p:spPr>
        <p:txBody>
          <a:bodyPr wrap="square">
            <a:spAutoFit/>
          </a:bodyPr>
          <a:lstStyle/>
          <a:p>
            <a:pPr algn="just"/>
            <a:r>
              <a:rPr lang="en-IN" sz="2500" dirty="0"/>
              <a:t>Students organized the information collected throughout the project and began preparing posters, presentations, and demonstrations. They highlighted their experiences with gardening, composting, plant growth, and waste management. A simple maintenance guide was also prepared to help the school continue caring for the vegetable garden after completion of the project.</a:t>
            </a:r>
          </a:p>
        </p:txBody>
      </p:sp>
      <p:pic>
        <p:nvPicPr>
          <p:cNvPr id="7" name="Picture 6">
            <a:extLst>
              <a:ext uri="{FF2B5EF4-FFF2-40B4-BE49-F238E27FC236}">
                <a16:creationId xmlns:a16="http://schemas.microsoft.com/office/drawing/2014/main" id="{3AD7B0E4-EA74-80A7-6B77-B5E88D772953}"/>
              </a:ext>
            </a:extLst>
          </p:cNvPr>
          <p:cNvPicPr>
            <a:picLocks noChangeAspect="1"/>
          </p:cNvPicPr>
          <p:nvPr/>
        </p:nvPicPr>
        <p:blipFill>
          <a:blip r:embed="rId2"/>
          <a:stretch>
            <a:fillRect/>
          </a:stretch>
        </p:blipFill>
        <p:spPr>
          <a:xfrm>
            <a:off x="5406781" y="3575701"/>
            <a:ext cx="5020339" cy="3765254"/>
          </a:xfrm>
          <a:prstGeom prst="rect">
            <a:avLst/>
          </a:prstGeom>
        </p:spPr>
      </p:pic>
      <p:pic>
        <p:nvPicPr>
          <p:cNvPr id="9" name="Picture 8">
            <a:extLst>
              <a:ext uri="{FF2B5EF4-FFF2-40B4-BE49-F238E27FC236}">
                <a16:creationId xmlns:a16="http://schemas.microsoft.com/office/drawing/2014/main" id="{069BC863-8164-F8A8-4E68-F9CF1AA72649}"/>
              </a:ext>
            </a:extLst>
          </p:cNvPr>
          <p:cNvPicPr>
            <a:picLocks noChangeAspect="1"/>
          </p:cNvPicPr>
          <p:nvPr/>
        </p:nvPicPr>
        <p:blipFill>
          <a:blip r:embed="rId3"/>
          <a:srcRect l="6173" t="4484" r="10336" b="11041"/>
          <a:stretch>
            <a:fillRect/>
          </a:stretch>
        </p:blipFill>
        <p:spPr>
          <a:xfrm>
            <a:off x="260561" y="3575701"/>
            <a:ext cx="4989073" cy="3785974"/>
          </a:xfrm>
          <a:prstGeom prst="rect">
            <a:avLst/>
          </a:prstGeom>
        </p:spPr>
      </p:pic>
    </p:spTree>
    <p:extLst>
      <p:ext uri="{BB962C8B-B14F-4D97-AF65-F5344CB8AC3E}">
        <p14:creationId xmlns:p14="http://schemas.microsoft.com/office/powerpoint/2010/main" val="1304316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24AD4729-151D-A411-DD89-80EEA5B8B2A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BE299D0-B9AE-139A-FA43-669A545832CC}"/>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8645AAD6-AF64-563E-B96C-9662434228CE}"/>
              </a:ext>
            </a:extLst>
          </p:cNvPr>
          <p:cNvSpPr txBox="1"/>
          <p:nvPr/>
        </p:nvSpPr>
        <p:spPr>
          <a:xfrm>
            <a:off x="432000" y="198000"/>
            <a:ext cx="1800000" cy="338554"/>
          </a:xfrm>
          <a:prstGeom prst="rect">
            <a:avLst/>
          </a:prstGeom>
          <a:noFill/>
        </p:spPr>
        <p:txBody>
          <a:bodyPr wrap="square" anchor="t">
            <a:spAutoFit/>
          </a:bodyPr>
          <a:lstStyle/>
          <a:p>
            <a:pPr algn="l"/>
            <a:r>
              <a:rPr sz="1600" b="1" dirty="0">
                <a:solidFill>
                  <a:srgbClr val="E1EBD7"/>
                </a:solidFill>
                <a:latin typeface="Aptos"/>
              </a:rPr>
              <a:t>WEEK </a:t>
            </a:r>
            <a:r>
              <a:rPr lang="en-US" sz="1600" b="1" dirty="0">
                <a:solidFill>
                  <a:srgbClr val="E1EBD7"/>
                </a:solidFill>
                <a:latin typeface="Aptos"/>
              </a:rPr>
              <a:t>12</a:t>
            </a:r>
            <a:endParaRPr sz="1600" b="1" dirty="0">
              <a:solidFill>
                <a:srgbClr val="E1EBD7"/>
              </a:solidFill>
              <a:latin typeface="Aptos"/>
            </a:endParaRPr>
          </a:p>
        </p:txBody>
      </p:sp>
      <p:sp>
        <p:nvSpPr>
          <p:cNvPr id="4" name="TextBox 3">
            <a:extLst>
              <a:ext uri="{FF2B5EF4-FFF2-40B4-BE49-F238E27FC236}">
                <a16:creationId xmlns:a16="http://schemas.microsoft.com/office/drawing/2014/main" id="{A3126F8A-8E69-7556-7386-7F13D890C19D}"/>
              </a:ext>
            </a:extLst>
          </p:cNvPr>
          <p:cNvSpPr txBox="1"/>
          <p:nvPr/>
        </p:nvSpPr>
        <p:spPr>
          <a:xfrm>
            <a:off x="432000" y="549888"/>
            <a:ext cx="8781514" cy="461665"/>
          </a:xfrm>
          <a:prstGeom prst="rect">
            <a:avLst/>
          </a:prstGeom>
          <a:noFill/>
        </p:spPr>
        <p:txBody>
          <a:bodyPr wrap="square" anchor="t">
            <a:spAutoFit/>
          </a:bodyPr>
          <a:lstStyle/>
          <a:p>
            <a:r>
              <a:rPr lang="en-IN" sz="2400" b="1" dirty="0">
                <a:solidFill>
                  <a:schemeClr val="bg1"/>
                </a:solidFill>
              </a:rPr>
              <a:t>Exhibition, Sharing and Reflection</a:t>
            </a:r>
          </a:p>
        </p:txBody>
      </p:sp>
      <p:sp>
        <p:nvSpPr>
          <p:cNvPr id="7" name="TextBox 6">
            <a:extLst>
              <a:ext uri="{FF2B5EF4-FFF2-40B4-BE49-F238E27FC236}">
                <a16:creationId xmlns:a16="http://schemas.microsoft.com/office/drawing/2014/main" id="{7823A956-6FF9-0504-8A57-9C98BB501C95}"/>
              </a:ext>
            </a:extLst>
          </p:cNvPr>
          <p:cNvSpPr txBox="1"/>
          <p:nvPr/>
        </p:nvSpPr>
        <p:spPr>
          <a:xfrm>
            <a:off x="173477" y="1149554"/>
            <a:ext cx="10344857" cy="2677656"/>
          </a:xfrm>
          <a:prstGeom prst="rect">
            <a:avLst/>
          </a:prstGeom>
          <a:noFill/>
        </p:spPr>
        <p:txBody>
          <a:bodyPr wrap="square">
            <a:spAutoFit/>
          </a:bodyPr>
          <a:lstStyle/>
          <a:p>
            <a:pPr algn="just">
              <a:lnSpc>
                <a:spcPct val="100000"/>
              </a:lnSpc>
              <a:spcAft>
                <a:spcPts val="800"/>
              </a:spcAft>
              <a:buNone/>
            </a:pPr>
            <a:r>
              <a:rPr lang="en-IN" sz="2400" dirty="0"/>
              <a:t>The project concluded with a garden showcase where students presented their work and explained the complete gardening and composting process. They shared their observations, data, and learning experiences with teachers and other students. The final project report, garden records, compost logs, and team reflections were compiled and submitted. Students reflected on how the project developed their understanding of sustainability, teamwork, responsibility, nutrition, and care for the environment.</a:t>
            </a:r>
          </a:p>
        </p:txBody>
      </p:sp>
      <p:pic>
        <p:nvPicPr>
          <p:cNvPr id="8" name="Picture 7">
            <a:extLst>
              <a:ext uri="{FF2B5EF4-FFF2-40B4-BE49-F238E27FC236}">
                <a16:creationId xmlns:a16="http://schemas.microsoft.com/office/drawing/2014/main" id="{1545718C-27DA-DA8E-26C5-7E52F2427BB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476" y="3896764"/>
            <a:ext cx="5336951" cy="3197760"/>
          </a:xfrm>
          <a:prstGeom prst="rect">
            <a:avLst/>
          </a:prstGeom>
          <a:noFill/>
        </p:spPr>
      </p:pic>
      <p:pic>
        <p:nvPicPr>
          <p:cNvPr id="9" name="Picture 8">
            <a:extLst>
              <a:ext uri="{FF2B5EF4-FFF2-40B4-BE49-F238E27FC236}">
                <a16:creationId xmlns:a16="http://schemas.microsoft.com/office/drawing/2014/main" id="{7723A5F0-FBE0-91E0-B070-DB81F12CBA1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96285" y="3896764"/>
            <a:ext cx="4922049" cy="3197760"/>
          </a:xfrm>
          <a:prstGeom prst="rect">
            <a:avLst/>
          </a:prstGeom>
          <a:noFill/>
        </p:spPr>
      </p:pic>
    </p:spTree>
    <p:extLst>
      <p:ext uri="{BB962C8B-B14F-4D97-AF65-F5344CB8AC3E}">
        <p14:creationId xmlns:p14="http://schemas.microsoft.com/office/powerpoint/2010/main" val="2551711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99EFEE2D-4D2D-3C06-61E6-15AEA74C853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A6B13D3-A847-5C47-4806-EE7C51985AD3}"/>
              </a:ext>
            </a:extLst>
          </p:cNvPr>
          <p:cNvSpPr/>
          <p:nvPr/>
        </p:nvSpPr>
        <p:spPr>
          <a:xfrm>
            <a:off x="-94" y="0"/>
            <a:ext cx="10692000" cy="1436914"/>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a:extLst>
              <a:ext uri="{FF2B5EF4-FFF2-40B4-BE49-F238E27FC236}">
                <a16:creationId xmlns:a16="http://schemas.microsoft.com/office/drawing/2014/main" id="{4F28835C-FA55-6A1E-1CCF-850DD9F70F3A}"/>
              </a:ext>
            </a:extLst>
          </p:cNvPr>
          <p:cNvSpPr txBox="1"/>
          <p:nvPr/>
        </p:nvSpPr>
        <p:spPr>
          <a:xfrm>
            <a:off x="432000" y="134389"/>
            <a:ext cx="8781514" cy="1077218"/>
          </a:xfrm>
          <a:prstGeom prst="rect">
            <a:avLst/>
          </a:prstGeom>
          <a:noFill/>
        </p:spPr>
        <p:txBody>
          <a:bodyPr wrap="square" anchor="t">
            <a:spAutoFit/>
          </a:bodyPr>
          <a:lstStyle/>
          <a:p>
            <a:pPr algn="ctr"/>
            <a:r>
              <a:rPr lang="en-IN" sz="3200" b="1" dirty="0">
                <a:solidFill>
                  <a:schemeClr val="bg1"/>
                </a:solidFill>
              </a:rPr>
              <a:t>Student Participation &amp; Team Roles</a:t>
            </a:r>
            <a:br>
              <a:rPr lang="en-IN" sz="3200" b="1" dirty="0">
                <a:solidFill>
                  <a:schemeClr val="bg1"/>
                </a:solidFill>
              </a:rPr>
            </a:br>
            <a:r>
              <a:rPr lang="en-IN" sz="3200" dirty="0">
                <a:solidFill>
                  <a:schemeClr val="bg1"/>
                </a:solidFill>
              </a:rPr>
              <a:t>Student Engagement &amp; Responsibility</a:t>
            </a:r>
            <a:endParaRPr lang="en-IN" sz="3200" b="1" dirty="0">
              <a:solidFill>
                <a:schemeClr val="bg1"/>
              </a:solidFill>
            </a:endParaRPr>
          </a:p>
        </p:txBody>
      </p:sp>
      <p:sp>
        <p:nvSpPr>
          <p:cNvPr id="11" name="TextBox 10">
            <a:extLst>
              <a:ext uri="{FF2B5EF4-FFF2-40B4-BE49-F238E27FC236}">
                <a16:creationId xmlns:a16="http://schemas.microsoft.com/office/drawing/2014/main" id="{1937C330-8468-F80B-B7B5-4F5503B9BA41}"/>
              </a:ext>
            </a:extLst>
          </p:cNvPr>
          <p:cNvSpPr txBox="1"/>
          <p:nvPr/>
        </p:nvSpPr>
        <p:spPr>
          <a:xfrm>
            <a:off x="199166" y="1844470"/>
            <a:ext cx="7371099" cy="4894994"/>
          </a:xfrm>
          <a:prstGeom prst="rect">
            <a:avLst/>
          </a:prstGeom>
          <a:noFill/>
        </p:spPr>
        <p:txBody>
          <a:bodyPr wrap="square">
            <a:spAutoFit/>
          </a:bodyPr>
          <a:lstStyle/>
          <a:p>
            <a:pPr>
              <a:buNone/>
            </a:pPr>
            <a:r>
              <a:rPr lang="en-IN" dirty="0">
                <a:effectLst/>
                <a:latin typeface="+mn-lt"/>
              </a:rPr>
              <a:t>To ensure accountability and active hands-on learning, Phase 1 student participation was managed through a centralized </a:t>
            </a:r>
            <a:r>
              <a:rPr lang="en-IN" b="1" dirty="0">
                <a:effectLst/>
                <a:latin typeface="+mn-lt"/>
              </a:rPr>
              <a:t>Master Participation Log </a:t>
            </a:r>
            <a:r>
              <a:rPr lang="en-IN" dirty="0">
                <a:effectLst/>
                <a:latin typeface="+mn-lt"/>
              </a:rPr>
              <a:t> and a rotating </a:t>
            </a:r>
            <a:r>
              <a:rPr lang="en-IN" b="1" dirty="0">
                <a:effectLst/>
                <a:latin typeface="+mn-lt"/>
              </a:rPr>
              <a:t>Team Roles Structure.</a:t>
            </a:r>
            <a:r>
              <a:rPr lang="en-IN" dirty="0">
                <a:effectLst/>
                <a:latin typeface="+mn-lt"/>
              </a:rPr>
              <a:t> </a:t>
            </a:r>
          </a:p>
          <a:p>
            <a:pPr>
              <a:buNone/>
            </a:pPr>
            <a:endParaRPr lang="en-IN" dirty="0">
              <a:effectLst/>
              <a:latin typeface="+mn-lt"/>
            </a:endParaRPr>
          </a:p>
          <a:p>
            <a:pPr marL="342900" lvl="0" indent="-342900">
              <a:buFont typeface="Arial" panose="020B0604020202020204" pitchFamily="34" charset="0"/>
              <a:buChar char="•"/>
            </a:pPr>
            <a:r>
              <a:rPr lang="en-IN" b="1" dirty="0">
                <a:effectLst/>
                <a:latin typeface="+mn-lt"/>
              </a:rPr>
              <a:t>Master Tracking:</a:t>
            </a:r>
            <a:r>
              <a:rPr lang="en-IN" dirty="0">
                <a:effectLst/>
                <a:latin typeface="+mn-lt"/>
              </a:rPr>
              <a:t> Serves as our single repository tracking student involvement across Grade 5–10 classes, recording dates, student counts, and specific outdoor tasks. </a:t>
            </a:r>
          </a:p>
          <a:p>
            <a:pPr lvl="0"/>
            <a:endParaRPr lang="en-IN" dirty="0">
              <a:effectLst/>
              <a:latin typeface="+mn-lt"/>
            </a:endParaRPr>
          </a:p>
          <a:p>
            <a:pPr marL="342900" lvl="0" indent="-342900">
              <a:buFont typeface="Arial" panose="020B0604020202020204" pitchFamily="34" charset="0"/>
              <a:buChar char="•"/>
            </a:pPr>
            <a:r>
              <a:rPr lang="en-IN" b="1" dirty="0">
                <a:effectLst/>
                <a:latin typeface="+mn-lt"/>
              </a:rPr>
              <a:t>Structured Leadership Roles:</a:t>
            </a:r>
            <a:r>
              <a:rPr lang="en-IN" dirty="0">
                <a:effectLst/>
                <a:latin typeface="+mn-lt"/>
              </a:rPr>
              <a:t> Students take direct ownership through four rotating task squads:</a:t>
            </a:r>
          </a:p>
          <a:p>
            <a:pPr marL="285750" indent="-285750">
              <a:lnSpc>
                <a:spcPct val="150000"/>
              </a:lnSpc>
              <a:buFont typeface="Arial" panose="020B0604020202020204" pitchFamily="34" charset="0"/>
              <a:buChar char="•"/>
            </a:pPr>
            <a:r>
              <a:rPr lang="en-IN" dirty="0">
                <a:effectLst/>
                <a:latin typeface="+mn-lt"/>
              </a:rPr>
              <a:t>💧 </a:t>
            </a:r>
            <a:r>
              <a:rPr lang="en-IN" b="1" dirty="0">
                <a:effectLst/>
                <a:latin typeface="+mn-lt"/>
              </a:rPr>
              <a:t>Watering Team:</a:t>
            </a:r>
            <a:r>
              <a:rPr lang="en-IN" dirty="0">
                <a:effectLst/>
                <a:latin typeface="+mn-lt"/>
              </a:rPr>
              <a:t> Daily soil moisture care and irrigation. </a:t>
            </a:r>
          </a:p>
          <a:p>
            <a:pPr marL="285750" indent="-285750">
              <a:lnSpc>
                <a:spcPct val="150000"/>
              </a:lnSpc>
              <a:buFont typeface="Arial" panose="020B0604020202020204" pitchFamily="34" charset="0"/>
              <a:buChar char="•"/>
            </a:pPr>
            <a:r>
              <a:rPr lang="en-IN" dirty="0">
                <a:effectLst/>
                <a:latin typeface="+mn-lt"/>
              </a:rPr>
              <a:t>🌡️ </a:t>
            </a:r>
            <a:r>
              <a:rPr lang="en-IN" b="1" dirty="0">
                <a:effectLst/>
                <a:latin typeface="+mn-lt"/>
              </a:rPr>
              <a:t>Compost Monitors:</a:t>
            </a:r>
            <a:r>
              <a:rPr lang="en-IN" dirty="0">
                <a:effectLst/>
                <a:latin typeface="+mn-lt"/>
              </a:rPr>
              <a:t> Aeration, waste layering, and temperature tracking. </a:t>
            </a:r>
          </a:p>
          <a:p>
            <a:pPr marL="285750" indent="-285750">
              <a:lnSpc>
                <a:spcPct val="150000"/>
              </a:lnSpc>
              <a:buFont typeface="Arial" panose="020B0604020202020204" pitchFamily="34" charset="0"/>
              <a:buChar char="•"/>
            </a:pPr>
            <a:r>
              <a:rPr lang="en-IN" dirty="0">
                <a:effectLst/>
                <a:latin typeface="+mn-lt"/>
              </a:rPr>
              <a:t>📐 </a:t>
            </a:r>
            <a:r>
              <a:rPr lang="en-IN" b="1" dirty="0">
                <a:effectLst/>
                <a:latin typeface="+mn-lt"/>
              </a:rPr>
              <a:t>Measurement Leads:</a:t>
            </a:r>
            <a:r>
              <a:rPr lang="en-IN" dirty="0">
                <a:effectLst/>
                <a:latin typeface="+mn-lt"/>
              </a:rPr>
              <a:t> Weekly quantitative plant growth logging. </a:t>
            </a:r>
          </a:p>
          <a:p>
            <a:pPr marL="285750" indent="-285750">
              <a:lnSpc>
                <a:spcPct val="150000"/>
              </a:lnSpc>
              <a:buFont typeface="Arial" panose="020B0604020202020204" pitchFamily="34" charset="0"/>
              <a:buChar char="•"/>
            </a:pPr>
            <a:r>
              <a:rPr lang="en-IN" dirty="0">
                <a:effectLst/>
                <a:latin typeface="+mn-lt"/>
              </a:rPr>
              <a:t>🛠️ </a:t>
            </a:r>
            <a:r>
              <a:rPr lang="en-IN" b="1" dirty="0">
                <a:effectLst/>
                <a:latin typeface="+mn-lt"/>
              </a:rPr>
              <a:t>Tool Managers:</a:t>
            </a:r>
            <a:r>
              <a:rPr lang="en-IN" dirty="0">
                <a:effectLst/>
                <a:latin typeface="+mn-lt"/>
              </a:rPr>
              <a:t> Equipment safety, maintenance, and distribution. </a:t>
            </a:r>
            <a:endParaRPr lang="en-IN" dirty="0">
              <a:effectLst/>
              <a:latin typeface="Google Sans Text"/>
            </a:endParaRPr>
          </a:p>
        </p:txBody>
      </p:sp>
      <p:pic>
        <p:nvPicPr>
          <p:cNvPr id="15" name="Picture 14">
            <a:extLst>
              <a:ext uri="{FF2B5EF4-FFF2-40B4-BE49-F238E27FC236}">
                <a16:creationId xmlns:a16="http://schemas.microsoft.com/office/drawing/2014/main" id="{6AE5CF3A-544A-4EA2-872F-8753DF1B0D79}"/>
              </a:ext>
            </a:extLst>
          </p:cNvPr>
          <p:cNvPicPr>
            <a:picLocks noChangeAspect="1"/>
          </p:cNvPicPr>
          <p:nvPr/>
        </p:nvPicPr>
        <p:blipFill>
          <a:blip r:embed="rId2"/>
          <a:stretch>
            <a:fillRect/>
          </a:stretch>
        </p:blipFill>
        <p:spPr>
          <a:xfrm>
            <a:off x="7432767" y="5084140"/>
            <a:ext cx="3224738" cy="2418554"/>
          </a:xfrm>
          <a:prstGeom prst="rect">
            <a:avLst/>
          </a:prstGeom>
        </p:spPr>
      </p:pic>
      <p:pic>
        <p:nvPicPr>
          <p:cNvPr id="16" name="Picture 15">
            <a:extLst>
              <a:ext uri="{FF2B5EF4-FFF2-40B4-BE49-F238E27FC236}">
                <a16:creationId xmlns:a16="http://schemas.microsoft.com/office/drawing/2014/main" id="{D9BB4EC0-5105-4B6A-7935-AC8A5A9B27EC}"/>
              </a:ext>
            </a:extLst>
          </p:cNvPr>
          <p:cNvPicPr>
            <a:picLocks noChangeAspect="1"/>
          </p:cNvPicPr>
          <p:nvPr/>
        </p:nvPicPr>
        <p:blipFill>
          <a:blip r:embed="rId3">
            <a:extLst>
              <a:ext uri="{28A0092B-C50C-407E-A947-70E740481C1C}">
                <a14:useLocalDpi xmlns:a14="http://schemas.microsoft.com/office/drawing/2010/main" val="0"/>
              </a:ext>
            </a:extLst>
          </a:blip>
          <a:srcRect t="21255" b="12718"/>
          <a:stretch>
            <a:fillRect/>
          </a:stretch>
        </p:blipFill>
        <p:spPr bwMode="auto">
          <a:xfrm>
            <a:off x="7599631" y="1436914"/>
            <a:ext cx="3057873" cy="3547067"/>
          </a:xfrm>
          <a:prstGeom prst="rect">
            <a:avLst/>
          </a:prstGeom>
          <a:noFill/>
          <a:ln>
            <a:noFill/>
          </a:ln>
        </p:spPr>
      </p:pic>
    </p:spTree>
    <p:extLst>
      <p:ext uri="{BB962C8B-B14F-4D97-AF65-F5344CB8AC3E}">
        <p14:creationId xmlns:p14="http://schemas.microsoft.com/office/powerpoint/2010/main" val="3268987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0FBE47DF-6ED9-92E3-9C4C-583B5537087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5F07692-0DE9-9B89-E08C-7B8D14A10987}"/>
              </a:ext>
            </a:extLst>
          </p:cNvPr>
          <p:cNvSpPr/>
          <p:nvPr/>
        </p:nvSpPr>
        <p:spPr>
          <a:xfrm>
            <a:off x="-94" y="0"/>
            <a:ext cx="10692000" cy="1436914"/>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a:extLst>
              <a:ext uri="{FF2B5EF4-FFF2-40B4-BE49-F238E27FC236}">
                <a16:creationId xmlns:a16="http://schemas.microsoft.com/office/drawing/2014/main" id="{908822F4-3D92-4E77-9795-FBEAA9509EAC}"/>
              </a:ext>
            </a:extLst>
          </p:cNvPr>
          <p:cNvSpPr txBox="1"/>
          <p:nvPr/>
        </p:nvSpPr>
        <p:spPr>
          <a:xfrm>
            <a:off x="432000" y="134389"/>
            <a:ext cx="8781514" cy="1077218"/>
          </a:xfrm>
          <a:prstGeom prst="rect">
            <a:avLst/>
          </a:prstGeom>
          <a:noFill/>
        </p:spPr>
        <p:txBody>
          <a:bodyPr wrap="square" anchor="t">
            <a:spAutoFit/>
          </a:bodyPr>
          <a:lstStyle/>
          <a:p>
            <a:pPr algn="ctr"/>
            <a:r>
              <a:rPr lang="en-IN" sz="3200" b="1" dirty="0">
                <a:solidFill>
                  <a:schemeClr val="bg1"/>
                </a:solidFill>
              </a:rPr>
              <a:t>Learning Evidence &amp; Student Reflections</a:t>
            </a:r>
            <a:br>
              <a:rPr lang="en-IN" sz="3200" b="1" dirty="0">
                <a:solidFill>
                  <a:schemeClr val="bg1"/>
                </a:solidFill>
              </a:rPr>
            </a:br>
            <a:r>
              <a:rPr lang="en-IN" sz="3200" dirty="0">
                <a:solidFill>
                  <a:schemeClr val="bg1"/>
                </a:solidFill>
              </a:rPr>
              <a:t>Authentic Student Learning</a:t>
            </a:r>
            <a:endParaRPr lang="en-IN" sz="3200" b="1" dirty="0">
              <a:solidFill>
                <a:schemeClr val="bg1"/>
              </a:solidFill>
            </a:endParaRPr>
          </a:p>
        </p:txBody>
      </p:sp>
      <p:sp>
        <p:nvSpPr>
          <p:cNvPr id="11" name="TextBox 10">
            <a:extLst>
              <a:ext uri="{FF2B5EF4-FFF2-40B4-BE49-F238E27FC236}">
                <a16:creationId xmlns:a16="http://schemas.microsoft.com/office/drawing/2014/main" id="{40E52B75-0641-CBC9-AC81-2F2E3A2ECDE6}"/>
              </a:ext>
            </a:extLst>
          </p:cNvPr>
          <p:cNvSpPr txBox="1"/>
          <p:nvPr/>
        </p:nvSpPr>
        <p:spPr>
          <a:xfrm>
            <a:off x="166596" y="1431240"/>
            <a:ext cx="4666661" cy="676532"/>
          </a:xfrm>
          <a:prstGeom prst="rect">
            <a:avLst/>
          </a:prstGeom>
          <a:noFill/>
        </p:spPr>
        <p:txBody>
          <a:bodyPr wrap="square">
            <a:spAutoFit/>
          </a:bodyPr>
          <a:lstStyle/>
          <a:p>
            <a:pPr defTabSz="986912">
              <a:lnSpc>
                <a:spcPct val="150000"/>
              </a:lnSpc>
            </a:pPr>
            <a:r>
              <a:rPr lang="en-IN" sz="2800" b="1" dirty="0">
                <a:latin typeface="Aptos" panose="02110004020202020204"/>
              </a:rPr>
              <a:t>Student Learning Evidence:</a:t>
            </a:r>
          </a:p>
        </p:txBody>
      </p:sp>
      <p:pic>
        <p:nvPicPr>
          <p:cNvPr id="6" name="Picture 5">
            <a:extLst>
              <a:ext uri="{FF2B5EF4-FFF2-40B4-BE49-F238E27FC236}">
                <a16:creationId xmlns:a16="http://schemas.microsoft.com/office/drawing/2014/main" id="{31805388-B426-ACA7-458A-05ED9D12FB57}"/>
              </a:ext>
            </a:extLst>
          </p:cNvPr>
          <p:cNvPicPr>
            <a:picLocks noChangeAspect="1"/>
          </p:cNvPicPr>
          <p:nvPr/>
        </p:nvPicPr>
        <p:blipFill>
          <a:blip r:embed="rId3"/>
          <a:srcRect l="31881" t="19200" r="8677" b="16865"/>
          <a:stretch>
            <a:fillRect/>
          </a:stretch>
        </p:blipFill>
        <p:spPr>
          <a:xfrm rot="16200000">
            <a:off x="6579040" y="844285"/>
            <a:ext cx="3039901" cy="4359548"/>
          </a:xfrm>
          <a:prstGeom prst="rect">
            <a:avLst/>
          </a:prstGeom>
        </p:spPr>
      </p:pic>
      <p:pic>
        <p:nvPicPr>
          <p:cNvPr id="14" name="Picture 13">
            <a:extLst>
              <a:ext uri="{FF2B5EF4-FFF2-40B4-BE49-F238E27FC236}">
                <a16:creationId xmlns:a16="http://schemas.microsoft.com/office/drawing/2014/main" id="{1A5A4DBD-F84B-2ABE-45F3-6FA5B1F73206}"/>
              </a:ext>
            </a:extLst>
          </p:cNvPr>
          <p:cNvPicPr>
            <a:picLocks noChangeAspect="1"/>
          </p:cNvPicPr>
          <p:nvPr/>
        </p:nvPicPr>
        <p:blipFill>
          <a:blip r:embed="rId4"/>
          <a:stretch>
            <a:fillRect/>
          </a:stretch>
        </p:blipFill>
        <p:spPr>
          <a:xfrm>
            <a:off x="166596" y="2172653"/>
            <a:ext cx="3797084" cy="5252633"/>
          </a:xfrm>
          <a:prstGeom prst="rect">
            <a:avLst/>
          </a:prstGeom>
        </p:spPr>
      </p:pic>
      <p:pic>
        <p:nvPicPr>
          <p:cNvPr id="9" name="Picture 8">
            <a:extLst>
              <a:ext uri="{FF2B5EF4-FFF2-40B4-BE49-F238E27FC236}">
                <a16:creationId xmlns:a16="http://schemas.microsoft.com/office/drawing/2014/main" id="{23652959-C7A4-70ED-4489-DDF046749495}"/>
              </a:ext>
            </a:extLst>
          </p:cNvPr>
          <p:cNvPicPr>
            <a:picLocks noChangeAspect="1"/>
          </p:cNvPicPr>
          <p:nvPr/>
        </p:nvPicPr>
        <p:blipFill>
          <a:blip r:embed="rId5"/>
          <a:stretch>
            <a:fillRect/>
          </a:stretch>
        </p:blipFill>
        <p:spPr>
          <a:xfrm>
            <a:off x="4607512" y="4354618"/>
            <a:ext cx="4606002" cy="3070668"/>
          </a:xfrm>
          <a:prstGeom prst="rect">
            <a:avLst/>
          </a:prstGeom>
        </p:spPr>
      </p:pic>
    </p:spTree>
    <p:extLst>
      <p:ext uri="{BB962C8B-B14F-4D97-AF65-F5344CB8AC3E}">
        <p14:creationId xmlns:p14="http://schemas.microsoft.com/office/powerpoint/2010/main" val="34657913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4F1CF2C-853E-D5F0-6472-2ADBFA4FE2F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864DE05-342B-ADDA-6ADC-B235C1417C94}"/>
              </a:ext>
            </a:extLst>
          </p:cNvPr>
          <p:cNvSpPr/>
          <p:nvPr/>
        </p:nvSpPr>
        <p:spPr>
          <a:xfrm>
            <a:off x="-94" y="0"/>
            <a:ext cx="10692000" cy="1436914"/>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a:extLst>
              <a:ext uri="{FF2B5EF4-FFF2-40B4-BE49-F238E27FC236}">
                <a16:creationId xmlns:a16="http://schemas.microsoft.com/office/drawing/2014/main" id="{1288B217-82CF-EC71-3637-6E588BB7CCA0}"/>
              </a:ext>
            </a:extLst>
          </p:cNvPr>
          <p:cNvSpPr txBox="1"/>
          <p:nvPr/>
        </p:nvSpPr>
        <p:spPr>
          <a:xfrm>
            <a:off x="432000" y="134389"/>
            <a:ext cx="8781514" cy="1077218"/>
          </a:xfrm>
          <a:prstGeom prst="rect">
            <a:avLst/>
          </a:prstGeom>
          <a:noFill/>
        </p:spPr>
        <p:txBody>
          <a:bodyPr wrap="square" anchor="t">
            <a:spAutoFit/>
          </a:bodyPr>
          <a:lstStyle/>
          <a:p>
            <a:pPr algn="ctr"/>
            <a:r>
              <a:rPr lang="en-IN" sz="3200" b="1" dirty="0">
                <a:solidFill>
                  <a:schemeClr val="bg1"/>
                </a:solidFill>
              </a:rPr>
              <a:t>Learning Evidence &amp; Student Reflections</a:t>
            </a:r>
            <a:br>
              <a:rPr lang="en-IN" sz="3200" b="1" dirty="0">
                <a:solidFill>
                  <a:schemeClr val="bg1"/>
                </a:solidFill>
              </a:rPr>
            </a:br>
            <a:r>
              <a:rPr lang="en-IN" sz="3200" dirty="0">
                <a:solidFill>
                  <a:schemeClr val="bg1"/>
                </a:solidFill>
              </a:rPr>
              <a:t>Authentic Student Learning</a:t>
            </a:r>
            <a:endParaRPr lang="en-IN" sz="3200" b="1" dirty="0">
              <a:solidFill>
                <a:schemeClr val="bg1"/>
              </a:solidFill>
            </a:endParaRPr>
          </a:p>
        </p:txBody>
      </p:sp>
      <p:sp>
        <p:nvSpPr>
          <p:cNvPr id="13" name="TextBox 12">
            <a:extLst>
              <a:ext uri="{FF2B5EF4-FFF2-40B4-BE49-F238E27FC236}">
                <a16:creationId xmlns:a16="http://schemas.microsoft.com/office/drawing/2014/main" id="{8FAE354F-1355-B878-532C-64110B2F2A09}"/>
              </a:ext>
            </a:extLst>
          </p:cNvPr>
          <p:cNvSpPr txBox="1"/>
          <p:nvPr/>
        </p:nvSpPr>
        <p:spPr>
          <a:xfrm>
            <a:off x="166596" y="1431240"/>
            <a:ext cx="4666661" cy="676532"/>
          </a:xfrm>
          <a:prstGeom prst="rect">
            <a:avLst/>
          </a:prstGeom>
          <a:noFill/>
        </p:spPr>
        <p:txBody>
          <a:bodyPr wrap="square">
            <a:spAutoFit/>
          </a:bodyPr>
          <a:lstStyle/>
          <a:p>
            <a:pPr defTabSz="986912">
              <a:lnSpc>
                <a:spcPct val="150000"/>
              </a:lnSpc>
            </a:pPr>
            <a:r>
              <a:rPr lang="en-IN" sz="2800" b="1" dirty="0">
                <a:latin typeface="Aptos" panose="02110004020202020204"/>
              </a:rPr>
              <a:t>Student Reflections:</a:t>
            </a:r>
          </a:p>
        </p:txBody>
      </p:sp>
      <p:pic>
        <p:nvPicPr>
          <p:cNvPr id="15" name="Picture 14">
            <a:extLst>
              <a:ext uri="{FF2B5EF4-FFF2-40B4-BE49-F238E27FC236}">
                <a16:creationId xmlns:a16="http://schemas.microsoft.com/office/drawing/2014/main" id="{0EEC6DBE-6431-3865-B24B-C7BF353992DB}"/>
              </a:ext>
            </a:extLst>
          </p:cNvPr>
          <p:cNvPicPr>
            <a:picLocks noChangeAspect="1"/>
          </p:cNvPicPr>
          <p:nvPr/>
        </p:nvPicPr>
        <p:blipFill>
          <a:blip r:embed="rId3"/>
          <a:stretch>
            <a:fillRect/>
          </a:stretch>
        </p:blipFill>
        <p:spPr>
          <a:xfrm>
            <a:off x="83633" y="2551828"/>
            <a:ext cx="3755885" cy="5007847"/>
          </a:xfrm>
          <a:prstGeom prst="rect">
            <a:avLst/>
          </a:prstGeom>
        </p:spPr>
      </p:pic>
      <p:pic>
        <p:nvPicPr>
          <p:cNvPr id="17" name="Picture 16">
            <a:extLst>
              <a:ext uri="{FF2B5EF4-FFF2-40B4-BE49-F238E27FC236}">
                <a16:creationId xmlns:a16="http://schemas.microsoft.com/office/drawing/2014/main" id="{D684AEE1-918E-7E6F-489A-DD43E939787B}"/>
              </a:ext>
            </a:extLst>
          </p:cNvPr>
          <p:cNvPicPr>
            <a:picLocks noChangeAspect="1"/>
          </p:cNvPicPr>
          <p:nvPr/>
        </p:nvPicPr>
        <p:blipFill>
          <a:blip r:embed="rId4"/>
          <a:stretch>
            <a:fillRect/>
          </a:stretch>
        </p:blipFill>
        <p:spPr>
          <a:xfrm>
            <a:off x="7123357" y="2778855"/>
            <a:ext cx="3484823" cy="4646431"/>
          </a:xfrm>
          <a:prstGeom prst="rect">
            <a:avLst/>
          </a:prstGeom>
        </p:spPr>
      </p:pic>
      <p:pic>
        <p:nvPicPr>
          <p:cNvPr id="19" name="Picture 18">
            <a:extLst>
              <a:ext uri="{FF2B5EF4-FFF2-40B4-BE49-F238E27FC236}">
                <a16:creationId xmlns:a16="http://schemas.microsoft.com/office/drawing/2014/main" id="{F72C8EFB-0929-0514-334D-618ACD41F287}"/>
              </a:ext>
            </a:extLst>
          </p:cNvPr>
          <p:cNvPicPr>
            <a:picLocks noChangeAspect="1"/>
          </p:cNvPicPr>
          <p:nvPr/>
        </p:nvPicPr>
        <p:blipFill>
          <a:blip r:embed="rId5"/>
          <a:stretch>
            <a:fillRect/>
          </a:stretch>
        </p:blipFill>
        <p:spPr>
          <a:xfrm>
            <a:off x="3880999" y="1571303"/>
            <a:ext cx="3200876" cy="4267835"/>
          </a:xfrm>
          <a:prstGeom prst="rect">
            <a:avLst/>
          </a:prstGeom>
        </p:spPr>
      </p:pic>
    </p:spTree>
    <p:extLst>
      <p:ext uri="{BB962C8B-B14F-4D97-AF65-F5344CB8AC3E}">
        <p14:creationId xmlns:p14="http://schemas.microsoft.com/office/powerpoint/2010/main" val="2484903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C21C15A3-F576-8296-FE72-41E1F2A4130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26D843-3D95-7A7D-1303-17ECF49A0BED}"/>
              </a:ext>
            </a:extLst>
          </p:cNvPr>
          <p:cNvSpPr/>
          <p:nvPr/>
        </p:nvSpPr>
        <p:spPr>
          <a:xfrm>
            <a:off x="-94" y="0"/>
            <a:ext cx="10692000" cy="1436914"/>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a:extLst>
              <a:ext uri="{FF2B5EF4-FFF2-40B4-BE49-F238E27FC236}">
                <a16:creationId xmlns:a16="http://schemas.microsoft.com/office/drawing/2014/main" id="{6B3E5986-A789-8726-4994-CFEAD5B7AF92}"/>
              </a:ext>
            </a:extLst>
          </p:cNvPr>
          <p:cNvSpPr txBox="1"/>
          <p:nvPr/>
        </p:nvSpPr>
        <p:spPr>
          <a:xfrm>
            <a:off x="432000" y="134389"/>
            <a:ext cx="8781514" cy="1077218"/>
          </a:xfrm>
          <a:prstGeom prst="rect">
            <a:avLst/>
          </a:prstGeom>
          <a:noFill/>
        </p:spPr>
        <p:txBody>
          <a:bodyPr wrap="square" anchor="t">
            <a:spAutoFit/>
          </a:bodyPr>
          <a:lstStyle/>
          <a:p>
            <a:pPr algn="ctr"/>
            <a:r>
              <a:rPr lang="en-IN" sz="3200" b="1" dirty="0">
                <a:solidFill>
                  <a:schemeClr val="bg1"/>
                </a:solidFill>
              </a:rPr>
              <a:t>Learning Evidence &amp; Student Reflections</a:t>
            </a:r>
            <a:br>
              <a:rPr lang="en-IN" sz="3200" b="1" dirty="0">
                <a:solidFill>
                  <a:schemeClr val="bg1"/>
                </a:solidFill>
              </a:rPr>
            </a:br>
            <a:r>
              <a:rPr lang="en-IN" sz="3200" dirty="0">
                <a:solidFill>
                  <a:schemeClr val="bg1"/>
                </a:solidFill>
              </a:rPr>
              <a:t>Authentic Student Learning</a:t>
            </a:r>
            <a:endParaRPr lang="en-IN" sz="3200" b="1" dirty="0">
              <a:solidFill>
                <a:schemeClr val="bg1"/>
              </a:solidFill>
            </a:endParaRPr>
          </a:p>
        </p:txBody>
      </p:sp>
      <p:pic>
        <p:nvPicPr>
          <p:cNvPr id="8" name="Picture 7">
            <a:extLst>
              <a:ext uri="{FF2B5EF4-FFF2-40B4-BE49-F238E27FC236}">
                <a16:creationId xmlns:a16="http://schemas.microsoft.com/office/drawing/2014/main" id="{88E04EEA-5D09-FBB2-5F36-C1192FD582FB}"/>
              </a:ext>
            </a:extLst>
          </p:cNvPr>
          <p:cNvPicPr>
            <a:picLocks noChangeAspect="1"/>
          </p:cNvPicPr>
          <p:nvPr/>
        </p:nvPicPr>
        <p:blipFill>
          <a:blip r:embed="rId3"/>
          <a:stretch>
            <a:fillRect/>
          </a:stretch>
        </p:blipFill>
        <p:spPr>
          <a:xfrm>
            <a:off x="7294910" y="2887642"/>
            <a:ext cx="3494791" cy="4659721"/>
          </a:xfrm>
          <a:prstGeom prst="rect">
            <a:avLst/>
          </a:prstGeom>
        </p:spPr>
      </p:pic>
      <p:pic>
        <p:nvPicPr>
          <p:cNvPr id="12" name="Picture 11">
            <a:extLst>
              <a:ext uri="{FF2B5EF4-FFF2-40B4-BE49-F238E27FC236}">
                <a16:creationId xmlns:a16="http://schemas.microsoft.com/office/drawing/2014/main" id="{4FEFF318-BE81-24C2-7FF7-83A2ACE868F1}"/>
              </a:ext>
            </a:extLst>
          </p:cNvPr>
          <p:cNvPicPr>
            <a:picLocks noChangeAspect="1"/>
          </p:cNvPicPr>
          <p:nvPr/>
        </p:nvPicPr>
        <p:blipFill>
          <a:blip r:embed="rId4"/>
          <a:stretch>
            <a:fillRect/>
          </a:stretch>
        </p:blipFill>
        <p:spPr>
          <a:xfrm>
            <a:off x="3506235" y="2003789"/>
            <a:ext cx="3788675" cy="5051566"/>
          </a:xfrm>
          <a:prstGeom prst="rect">
            <a:avLst/>
          </a:prstGeom>
        </p:spPr>
      </p:pic>
      <p:pic>
        <p:nvPicPr>
          <p:cNvPr id="7" name="Picture 6">
            <a:extLst>
              <a:ext uri="{FF2B5EF4-FFF2-40B4-BE49-F238E27FC236}">
                <a16:creationId xmlns:a16="http://schemas.microsoft.com/office/drawing/2014/main" id="{A8E39746-FD9F-8474-C9F6-EAB0688115FF}"/>
              </a:ext>
            </a:extLst>
          </p:cNvPr>
          <p:cNvPicPr>
            <a:picLocks noChangeAspect="1"/>
          </p:cNvPicPr>
          <p:nvPr/>
        </p:nvPicPr>
        <p:blipFill>
          <a:blip r:embed="rId5"/>
          <a:stretch>
            <a:fillRect/>
          </a:stretch>
        </p:blipFill>
        <p:spPr>
          <a:xfrm>
            <a:off x="-9900" y="2868154"/>
            <a:ext cx="3476323" cy="4635098"/>
          </a:xfrm>
          <a:prstGeom prst="rect">
            <a:avLst/>
          </a:prstGeom>
        </p:spPr>
      </p:pic>
      <p:sp>
        <p:nvSpPr>
          <p:cNvPr id="13" name="TextBox 12">
            <a:extLst>
              <a:ext uri="{FF2B5EF4-FFF2-40B4-BE49-F238E27FC236}">
                <a16:creationId xmlns:a16="http://schemas.microsoft.com/office/drawing/2014/main" id="{22490DBC-2CE8-C2E8-76C1-6760EC2371D0}"/>
              </a:ext>
            </a:extLst>
          </p:cNvPr>
          <p:cNvSpPr txBox="1"/>
          <p:nvPr/>
        </p:nvSpPr>
        <p:spPr>
          <a:xfrm>
            <a:off x="166596" y="1431240"/>
            <a:ext cx="4666661" cy="676532"/>
          </a:xfrm>
          <a:prstGeom prst="rect">
            <a:avLst/>
          </a:prstGeom>
          <a:noFill/>
        </p:spPr>
        <p:txBody>
          <a:bodyPr wrap="square">
            <a:spAutoFit/>
          </a:bodyPr>
          <a:lstStyle/>
          <a:p>
            <a:pPr defTabSz="986912">
              <a:lnSpc>
                <a:spcPct val="150000"/>
              </a:lnSpc>
            </a:pPr>
            <a:r>
              <a:rPr lang="en-IN" sz="2800" b="1" dirty="0">
                <a:latin typeface="Aptos" panose="02110004020202020204"/>
              </a:rPr>
              <a:t>Student Reflections:</a:t>
            </a:r>
          </a:p>
        </p:txBody>
      </p:sp>
    </p:spTree>
    <p:extLst>
      <p:ext uri="{BB962C8B-B14F-4D97-AF65-F5344CB8AC3E}">
        <p14:creationId xmlns:p14="http://schemas.microsoft.com/office/powerpoint/2010/main" val="2107653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09E941F4-9517-58CB-41E5-B1D46A59752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801C0FE-23CF-EA8D-7A19-15E4A83A2914}"/>
              </a:ext>
            </a:extLst>
          </p:cNvPr>
          <p:cNvSpPr/>
          <p:nvPr/>
        </p:nvSpPr>
        <p:spPr>
          <a:xfrm>
            <a:off x="-94" y="0"/>
            <a:ext cx="10692000" cy="1436914"/>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4" name="Picture 13">
            <a:extLst>
              <a:ext uri="{FF2B5EF4-FFF2-40B4-BE49-F238E27FC236}">
                <a16:creationId xmlns:a16="http://schemas.microsoft.com/office/drawing/2014/main" id="{AAFED4CA-8A3C-1A98-BB64-A264B236C2A7}"/>
              </a:ext>
            </a:extLst>
          </p:cNvPr>
          <p:cNvPicPr>
            <a:picLocks noChangeAspect="1"/>
          </p:cNvPicPr>
          <p:nvPr/>
        </p:nvPicPr>
        <p:blipFill>
          <a:blip r:embed="rId3"/>
          <a:srcRect t="17828" r="6381" b="20082"/>
          <a:stretch>
            <a:fillRect/>
          </a:stretch>
        </p:blipFill>
        <p:spPr>
          <a:xfrm>
            <a:off x="54571" y="4085090"/>
            <a:ext cx="6834128" cy="3399387"/>
          </a:xfrm>
          <a:prstGeom prst="rect">
            <a:avLst/>
          </a:prstGeom>
        </p:spPr>
      </p:pic>
      <p:sp>
        <p:nvSpPr>
          <p:cNvPr id="4" name="TextBox 3">
            <a:extLst>
              <a:ext uri="{FF2B5EF4-FFF2-40B4-BE49-F238E27FC236}">
                <a16:creationId xmlns:a16="http://schemas.microsoft.com/office/drawing/2014/main" id="{A51A39C0-186B-5692-4DBF-D2F856563FA3}"/>
              </a:ext>
            </a:extLst>
          </p:cNvPr>
          <p:cNvSpPr txBox="1"/>
          <p:nvPr/>
        </p:nvSpPr>
        <p:spPr>
          <a:xfrm>
            <a:off x="432000" y="134389"/>
            <a:ext cx="8781514" cy="1077218"/>
          </a:xfrm>
          <a:prstGeom prst="rect">
            <a:avLst/>
          </a:prstGeom>
          <a:noFill/>
        </p:spPr>
        <p:txBody>
          <a:bodyPr wrap="square" anchor="t">
            <a:spAutoFit/>
          </a:bodyPr>
          <a:lstStyle/>
          <a:p>
            <a:pPr algn="ctr"/>
            <a:r>
              <a:rPr lang="en-IN" sz="3200" b="1" dirty="0">
                <a:solidFill>
                  <a:schemeClr val="bg1"/>
                </a:solidFill>
              </a:rPr>
              <a:t>Other Activities</a:t>
            </a:r>
            <a:br>
              <a:rPr lang="en-IN" sz="3200" b="1" dirty="0">
                <a:solidFill>
                  <a:schemeClr val="bg1"/>
                </a:solidFill>
              </a:rPr>
            </a:br>
            <a:r>
              <a:rPr lang="en-IN" sz="3200" dirty="0">
                <a:solidFill>
                  <a:schemeClr val="bg1"/>
                </a:solidFill>
              </a:rPr>
              <a:t>Authentic Student Learning</a:t>
            </a:r>
            <a:endParaRPr lang="en-IN" sz="3200" b="1" dirty="0">
              <a:solidFill>
                <a:schemeClr val="bg1"/>
              </a:solidFill>
            </a:endParaRPr>
          </a:p>
        </p:txBody>
      </p:sp>
      <p:pic>
        <p:nvPicPr>
          <p:cNvPr id="5" name="Picture 4">
            <a:extLst>
              <a:ext uri="{FF2B5EF4-FFF2-40B4-BE49-F238E27FC236}">
                <a16:creationId xmlns:a16="http://schemas.microsoft.com/office/drawing/2014/main" id="{9C7D7CB2-4A32-8877-034D-9A33188DF726}"/>
              </a:ext>
            </a:extLst>
          </p:cNvPr>
          <p:cNvPicPr>
            <a:picLocks noChangeAspect="1"/>
          </p:cNvPicPr>
          <p:nvPr/>
        </p:nvPicPr>
        <p:blipFill>
          <a:blip r:embed="rId4"/>
          <a:srcRect t="10555"/>
          <a:stretch>
            <a:fillRect/>
          </a:stretch>
        </p:blipFill>
        <p:spPr>
          <a:xfrm>
            <a:off x="109044" y="1436914"/>
            <a:ext cx="4237567" cy="2842719"/>
          </a:xfrm>
          <a:prstGeom prst="rect">
            <a:avLst/>
          </a:prstGeom>
        </p:spPr>
      </p:pic>
      <p:pic>
        <p:nvPicPr>
          <p:cNvPr id="8" name="Picture 7">
            <a:extLst>
              <a:ext uri="{FF2B5EF4-FFF2-40B4-BE49-F238E27FC236}">
                <a16:creationId xmlns:a16="http://schemas.microsoft.com/office/drawing/2014/main" id="{8A23530E-E7A8-B7E3-D781-3541069B8838}"/>
              </a:ext>
            </a:extLst>
          </p:cNvPr>
          <p:cNvPicPr>
            <a:picLocks noChangeAspect="1"/>
          </p:cNvPicPr>
          <p:nvPr/>
        </p:nvPicPr>
        <p:blipFill>
          <a:blip r:embed="rId5"/>
          <a:stretch>
            <a:fillRect/>
          </a:stretch>
        </p:blipFill>
        <p:spPr>
          <a:xfrm>
            <a:off x="6888699" y="1436914"/>
            <a:ext cx="3803114" cy="6047563"/>
          </a:xfrm>
          <a:prstGeom prst="rect">
            <a:avLst/>
          </a:prstGeom>
        </p:spPr>
      </p:pic>
      <p:pic>
        <p:nvPicPr>
          <p:cNvPr id="12" name="Picture 11">
            <a:extLst>
              <a:ext uri="{FF2B5EF4-FFF2-40B4-BE49-F238E27FC236}">
                <a16:creationId xmlns:a16="http://schemas.microsoft.com/office/drawing/2014/main" id="{F99EBE6B-8EA3-E769-D518-F085ADDC1F4B}"/>
              </a:ext>
            </a:extLst>
          </p:cNvPr>
          <p:cNvPicPr>
            <a:picLocks noChangeAspect="1"/>
          </p:cNvPicPr>
          <p:nvPr/>
        </p:nvPicPr>
        <p:blipFill>
          <a:blip r:embed="rId6"/>
          <a:stretch>
            <a:fillRect/>
          </a:stretch>
        </p:blipFill>
        <p:spPr>
          <a:xfrm>
            <a:off x="4401083" y="1518103"/>
            <a:ext cx="2324100" cy="2842719"/>
          </a:xfrm>
          <a:prstGeom prst="rect">
            <a:avLst/>
          </a:prstGeom>
        </p:spPr>
      </p:pic>
    </p:spTree>
    <p:extLst>
      <p:ext uri="{BB962C8B-B14F-4D97-AF65-F5344CB8AC3E}">
        <p14:creationId xmlns:p14="http://schemas.microsoft.com/office/powerpoint/2010/main" val="40400840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CEE98F8F-2819-0F19-F119-C4CB469E2F8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40CA25-D859-904B-85CF-AF5F06294DE7}"/>
              </a:ext>
            </a:extLst>
          </p:cNvPr>
          <p:cNvSpPr/>
          <p:nvPr/>
        </p:nvSpPr>
        <p:spPr>
          <a:xfrm>
            <a:off x="0" y="0"/>
            <a:ext cx="10692000" cy="1080000"/>
          </a:xfrm>
          <a:prstGeom prst="rect">
            <a:avLst/>
          </a:prstGeom>
          <a:solidFill>
            <a:srgbClr val="00206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a:extLst>
              <a:ext uri="{FF2B5EF4-FFF2-40B4-BE49-F238E27FC236}">
                <a16:creationId xmlns:a16="http://schemas.microsoft.com/office/drawing/2014/main" id="{6CBB3726-732F-C148-3818-919FC472A695}"/>
              </a:ext>
            </a:extLst>
          </p:cNvPr>
          <p:cNvSpPr txBox="1"/>
          <p:nvPr/>
        </p:nvSpPr>
        <p:spPr>
          <a:xfrm>
            <a:off x="432000" y="549888"/>
            <a:ext cx="8781514" cy="461665"/>
          </a:xfrm>
          <a:prstGeom prst="rect">
            <a:avLst/>
          </a:prstGeom>
          <a:noFill/>
        </p:spPr>
        <p:txBody>
          <a:bodyPr wrap="square" anchor="t">
            <a:spAutoFit/>
          </a:bodyPr>
          <a:lstStyle/>
          <a:p>
            <a:r>
              <a:rPr lang="en-US" sz="2400" b="1" dirty="0">
                <a:solidFill>
                  <a:schemeClr val="bg1"/>
                </a:solidFill>
              </a:rPr>
              <a:t>S</a:t>
            </a:r>
            <a:r>
              <a:rPr lang="en-IN" sz="2400" b="1" dirty="0" err="1">
                <a:solidFill>
                  <a:schemeClr val="bg1"/>
                </a:solidFill>
              </a:rPr>
              <a:t>afety</a:t>
            </a:r>
            <a:r>
              <a:rPr lang="en-IN" sz="2400" b="1" dirty="0">
                <a:solidFill>
                  <a:schemeClr val="bg1"/>
                </a:solidFill>
              </a:rPr>
              <a:t> &amp; Ethics</a:t>
            </a:r>
          </a:p>
        </p:txBody>
      </p:sp>
      <p:pic>
        <p:nvPicPr>
          <p:cNvPr id="15" name="Picture 14">
            <a:extLst>
              <a:ext uri="{FF2B5EF4-FFF2-40B4-BE49-F238E27FC236}">
                <a16:creationId xmlns:a16="http://schemas.microsoft.com/office/drawing/2014/main" id="{41F8FB36-0CBB-0F12-B8C9-0956D1ECD522}"/>
              </a:ext>
            </a:extLst>
          </p:cNvPr>
          <p:cNvPicPr>
            <a:picLocks noChangeAspect="1"/>
          </p:cNvPicPr>
          <p:nvPr/>
        </p:nvPicPr>
        <p:blipFill>
          <a:blip r:embed="rId2"/>
          <a:stretch>
            <a:fillRect/>
          </a:stretch>
        </p:blipFill>
        <p:spPr>
          <a:xfrm>
            <a:off x="8109857" y="4095850"/>
            <a:ext cx="2505756" cy="3341009"/>
          </a:xfrm>
          <a:prstGeom prst="rect">
            <a:avLst/>
          </a:prstGeom>
        </p:spPr>
      </p:pic>
      <p:sp>
        <p:nvSpPr>
          <p:cNvPr id="6" name="TextBox 5">
            <a:extLst>
              <a:ext uri="{FF2B5EF4-FFF2-40B4-BE49-F238E27FC236}">
                <a16:creationId xmlns:a16="http://schemas.microsoft.com/office/drawing/2014/main" id="{8BFBC09D-95A1-7824-9D04-04AF2AD8E62A}"/>
              </a:ext>
            </a:extLst>
          </p:cNvPr>
          <p:cNvSpPr txBox="1"/>
          <p:nvPr/>
        </p:nvSpPr>
        <p:spPr>
          <a:xfrm>
            <a:off x="432000" y="1264306"/>
            <a:ext cx="5388428" cy="5663089"/>
          </a:xfrm>
          <a:prstGeom prst="rect">
            <a:avLst/>
          </a:prstGeom>
          <a:noFill/>
        </p:spPr>
        <p:txBody>
          <a:bodyPr wrap="square">
            <a:spAutoFit/>
          </a:bodyPr>
          <a:lstStyle/>
          <a:p>
            <a:pPr algn="just">
              <a:lnSpc>
                <a:spcPct val="100000"/>
              </a:lnSpc>
              <a:spcAft>
                <a:spcPts val="800"/>
              </a:spcAft>
              <a:buNone/>
            </a:pPr>
            <a:r>
              <a:rPr lang="en-IN" sz="1800" b="1" kern="100" dirty="0">
                <a:effectLst/>
                <a:latin typeface="+mn-lt"/>
                <a:ea typeface="Calibri" panose="020F0502020204030204" pitchFamily="34" charset="0"/>
                <a:cs typeface="Shruti" panose="020B0502040204020203" pitchFamily="34" charset="0"/>
              </a:rPr>
              <a:t>Overall Project Outcome</a:t>
            </a:r>
            <a:endParaRPr lang="en-IN" sz="1800" kern="100" dirty="0">
              <a:effectLst/>
              <a:latin typeface="+mn-lt"/>
              <a:ea typeface="Calibri" panose="020F0502020204030204" pitchFamily="34" charset="0"/>
              <a:cs typeface="Shruti" panose="020B0502040204020203" pitchFamily="34" charset="0"/>
            </a:endParaRPr>
          </a:p>
          <a:p>
            <a:pPr algn="just">
              <a:lnSpc>
                <a:spcPct val="100000"/>
              </a:lnSpc>
              <a:spcAft>
                <a:spcPts val="800"/>
              </a:spcAft>
              <a:buNone/>
            </a:pPr>
            <a:r>
              <a:rPr lang="en-IN" sz="1800" kern="100" dirty="0">
                <a:effectLst/>
                <a:latin typeface="+mn-lt"/>
                <a:ea typeface="Calibri" panose="020F0502020204030204" pitchFamily="34" charset="0"/>
                <a:cs typeface="Shruti" panose="020B0502040204020203" pitchFamily="34" charset="0"/>
              </a:rPr>
              <a:t>The school vegetable garden project provided students with practical experience in sustainable food production and responsible waste management. Through gardening and composting, students learned how organic waste can be transformed into a valuable resource for improving soil health. The project also encouraged teamwork, observation, scientific thinking, environmental awareness, and a sense of responsibility towards maintaining a living ecosystem within the school.</a:t>
            </a:r>
          </a:p>
          <a:p>
            <a:pPr algn="just">
              <a:lnSpc>
                <a:spcPct val="100000"/>
              </a:lnSpc>
              <a:spcAft>
                <a:spcPts val="800"/>
              </a:spcAft>
              <a:buNone/>
            </a:pPr>
            <a:r>
              <a:rPr lang="en-IN" sz="1800" b="1" kern="100" dirty="0">
                <a:effectLst/>
                <a:latin typeface="+mn-lt"/>
                <a:ea typeface="Calibri" panose="020F0502020204030204" pitchFamily="34" charset="0"/>
                <a:cs typeface="Shruti" panose="020B0502040204020203" pitchFamily="34" charset="0"/>
              </a:rPr>
              <a:t>Safety and Hygiene</a:t>
            </a:r>
            <a:endParaRPr lang="en-IN" sz="1800" kern="100" dirty="0">
              <a:effectLst/>
              <a:latin typeface="+mn-lt"/>
              <a:ea typeface="Calibri" panose="020F0502020204030204" pitchFamily="34" charset="0"/>
              <a:cs typeface="Shruti" panose="020B0502040204020203" pitchFamily="34" charset="0"/>
            </a:endParaRPr>
          </a:p>
          <a:p>
            <a:pPr algn="just">
              <a:lnSpc>
                <a:spcPct val="100000"/>
              </a:lnSpc>
              <a:spcAft>
                <a:spcPts val="800"/>
              </a:spcAft>
              <a:buNone/>
            </a:pPr>
            <a:r>
              <a:rPr lang="en-IN" sz="1800" kern="100" dirty="0">
                <a:effectLst/>
                <a:latin typeface="+mn-lt"/>
                <a:ea typeface="Calibri" panose="020F0502020204030204" pitchFamily="34" charset="0"/>
                <a:cs typeface="Shruti" panose="020B0502040204020203" pitchFamily="34" charset="0"/>
              </a:rPr>
              <a:t>Throughout the project, students were guided to use gardening tools carefully and follow appropriate safety measures. Proper hygiene was maintained while handling compost, soil, and harvested vegetables. Students were also made aware of the importance of washing produce and following safe practices before sharing or consuming vegetables from the garden.</a:t>
            </a:r>
            <a:endParaRPr lang="en-IN" sz="1100" kern="100" dirty="0">
              <a:effectLst/>
              <a:latin typeface="Calibri" panose="020F0502020204030204" pitchFamily="34" charset="0"/>
              <a:ea typeface="Calibri" panose="020F0502020204030204" pitchFamily="34" charset="0"/>
              <a:cs typeface="Shruti" panose="020B0502040204020203" pitchFamily="34" charset="0"/>
            </a:endParaRPr>
          </a:p>
        </p:txBody>
      </p:sp>
      <p:pic>
        <p:nvPicPr>
          <p:cNvPr id="11" name="Picture 10">
            <a:extLst>
              <a:ext uri="{FF2B5EF4-FFF2-40B4-BE49-F238E27FC236}">
                <a16:creationId xmlns:a16="http://schemas.microsoft.com/office/drawing/2014/main" id="{AEAE99E9-6830-5C64-3524-10EBC22D27DA}"/>
              </a:ext>
            </a:extLst>
          </p:cNvPr>
          <p:cNvPicPr>
            <a:picLocks noChangeAspect="1"/>
          </p:cNvPicPr>
          <p:nvPr/>
        </p:nvPicPr>
        <p:blipFill>
          <a:blip r:embed="rId3"/>
          <a:stretch>
            <a:fillRect/>
          </a:stretch>
        </p:blipFill>
        <p:spPr>
          <a:xfrm>
            <a:off x="5820428" y="3312724"/>
            <a:ext cx="2658156" cy="1993617"/>
          </a:xfrm>
          <a:prstGeom prst="rect">
            <a:avLst/>
          </a:prstGeom>
        </p:spPr>
      </p:pic>
      <p:pic>
        <p:nvPicPr>
          <p:cNvPr id="13" name="Picture 12">
            <a:extLst>
              <a:ext uri="{FF2B5EF4-FFF2-40B4-BE49-F238E27FC236}">
                <a16:creationId xmlns:a16="http://schemas.microsoft.com/office/drawing/2014/main" id="{6D96730E-981E-0908-DBBF-A9D23D9CC7CC}"/>
              </a:ext>
            </a:extLst>
          </p:cNvPr>
          <p:cNvPicPr>
            <a:picLocks noChangeAspect="1"/>
          </p:cNvPicPr>
          <p:nvPr/>
        </p:nvPicPr>
        <p:blipFill>
          <a:blip r:embed="rId4"/>
          <a:stretch>
            <a:fillRect/>
          </a:stretch>
        </p:blipFill>
        <p:spPr>
          <a:xfrm>
            <a:off x="7236590" y="1134801"/>
            <a:ext cx="2820455" cy="2115341"/>
          </a:xfrm>
          <a:prstGeom prst="rect">
            <a:avLst/>
          </a:prstGeom>
        </p:spPr>
      </p:pic>
    </p:spTree>
    <p:extLst>
      <p:ext uri="{BB962C8B-B14F-4D97-AF65-F5344CB8AC3E}">
        <p14:creationId xmlns:p14="http://schemas.microsoft.com/office/powerpoint/2010/main" val="3126391512"/>
      </p:ext>
    </p:extLst>
  </p:cSld>
  <p:clrMapOvr>
    <a:masterClrMapping/>
  </p:clrMapOvr>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151</TotalTime>
  <Words>1144</Words>
  <Application>Microsoft Office PowerPoint</Application>
  <PresentationFormat>Custom</PresentationFormat>
  <Paragraphs>70</Paragraphs>
  <Slides>19</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Arial</vt:lpstr>
      <vt:lpstr>Calibri</vt:lpstr>
      <vt:lpstr>Google Sans Text</vt:lpstr>
      <vt:lpstr>Office Theme</vt:lpstr>
      <vt:lpstr>Seeds of Change: Our Journey Towards Sustainability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Minakshi</cp:lastModifiedBy>
  <cp:revision>41</cp:revision>
  <dcterms:created xsi:type="dcterms:W3CDTF">2013-01-27T09:14:16Z</dcterms:created>
  <dcterms:modified xsi:type="dcterms:W3CDTF">2026-09-10T08:48:31Z</dcterms:modified>
  <cp:category/>
</cp:coreProperties>
</file>