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0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ome_me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0"/>
            <a:ext cx="555955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914400"/>
            <a:ext cx="5303520" cy="45720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2200" b="1">
                <a:solidFill>
                  <a:srgbClr val="D3652A"/>
                </a:solidFill>
                <a:latin typeface="Aptos"/>
              </a:rPr>
              <a:t>NUTRITION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5486400" cy="1325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900" b="1">
                <a:solidFill>
                  <a:srgbClr val="262F2A"/>
                </a:solidFill>
                <a:latin typeface="Aptos"/>
              </a:rPr>
              <a:t>What are we
actually eating?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154680"/>
            <a:ext cx="5349240" cy="5029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2000" b="0">
                <a:solidFill>
                  <a:srgbClr val="646A66"/>
                </a:solidFill>
                <a:latin typeface="Aptos"/>
              </a:rPr>
              <a:t>Look at your own food before we talk about science.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069080"/>
            <a:ext cx="534924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4123944"/>
            <a:ext cx="520293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Rice • Roti • Dal • Sabzi • Salad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983480"/>
            <a:ext cx="5303520" cy="868680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5157216"/>
            <a:ext cx="484632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000" b="1">
                <a:solidFill>
                  <a:srgbClr val="262F2A"/>
                </a:solidFill>
                <a:latin typeface="Aptos"/>
              </a:rPr>
              <a:t>What did you eat yesterday?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What Is Nutrition?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Food contains nutrients — useful substances that our body needs.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720840" y="1554480"/>
            <a:ext cx="4663440" cy="109728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95160" y="1755648"/>
            <a:ext cx="4114800" cy="7315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500" b="1">
                <a:solidFill>
                  <a:srgbClr val="346F43"/>
                </a:solidFill>
                <a:latin typeface="Aptos"/>
              </a:rPr>
              <a:t>Nutrition = getting and using
nutrients from the food we eat.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2971800"/>
            <a:ext cx="4480560" cy="36576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100" b="1">
                <a:solidFill>
                  <a:srgbClr val="262F2A"/>
                </a:solidFill>
                <a:latin typeface="Aptos"/>
              </a:rPr>
              <a:t>Nutrients help us: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0" y="3566160"/>
            <a:ext cx="182880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31152" y="3621024"/>
            <a:ext cx="16824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D3652A"/>
                </a:solidFill>
                <a:latin typeface="Aptos"/>
              </a:rPr>
              <a:t>get energy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3566160"/>
            <a:ext cx="132588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42832" y="3621024"/>
            <a:ext cx="117957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46F43"/>
                </a:solidFill>
                <a:latin typeface="Aptos"/>
              </a:rPr>
              <a:t>grow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332720" y="3566160"/>
            <a:ext cx="114300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405872" y="3621024"/>
            <a:ext cx="9966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6698C"/>
                </a:solidFill>
                <a:latin typeface="Aptos"/>
              </a:rPr>
              <a:t>repair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18120" y="4251960"/>
            <a:ext cx="246888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91272" y="4306824"/>
            <a:ext cx="232257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46F43"/>
                </a:solidFill>
                <a:latin typeface="Aptos"/>
              </a:rPr>
              <a:t>stay healthy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6560" y="5166360"/>
            <a:ext cx="4572000" cy="59436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646A66"/>
                </a:solidFill>
                <a:latin typeface="Aptos"/>
              </a:rPr>
              <a:t>Ask: “Which nutrients do you think are in your lunch?”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2</a:t>
            </a:r>
          </a:p>
        </p:txBody>
      </p:sp>
      <p:pic>
        <p:nvPicPr>
          <p:cNvPr id="21" name="Picture 20" descr="dai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417320"/>
            <a:ext cx="576072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What Is a Healthy Diet?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A healthy diet is varied, balanced and not based on only one kind of food.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ndianmeal_web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25880"/>
            <a:ext cx="5577840" cy="4800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20840" y="1463040"/>
            <a:ext cx="4754880" cy="5029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262F2A"/>
                </a:solidFill>
                <a:latin typeface="Aptos"/>
              </a:rPr>
              <a:t>A healthy diet includes a variety of: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12280" y="2240280"/>
            <a:ext cx="438912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85432" y="2295144"/>
            <a:ext cx="42428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grains / cereals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12280" y="2926080"/>
            <a:ext cx="438912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85432" y="2980944"/>
            <a:ext cx="42428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protein foods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12280" y="3611880"/>
            <a:ext cx="438912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85432" y="3666744"/>
            <a:ext cx="42428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vegetables + fruits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12280" y="4297680"/>
            <a:ext cx="438912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85432" y="4352544"/>
            <a:ext cx="42428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healthy fats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12280" y="4983480"/>
            <a:ext cx="438912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85432" y="5038344"/>
            <a:ext cx="42428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water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6560" y="5669280"/>
            <a:ext cx="4572000" cy="45720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500" b="1">
                <a:solidFill>
                  <a:srgbClr val="646A66"/>
                </a:solidFill>
                <a:latin typeface="Aptos"/>
              </a:rPr>
              <a:t>The goal is not “perfect food” — it is a better overall pattern.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Why Should We Not Eat Too Much Junk Food?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It can be tasty — but frequent intake can crowd out more nutritious foods.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junk_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17320"/>
            <a:ext cx="5577840" cy="45262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720840" y="1554480"/>
            <a:ext cx="457200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93992" y="1609344"/>
            <a:ext cx="44256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D3652A"/>
                </a:solidFill>
                <a:latin typeface="Aptos"/>
              </a:rPr>
              <a:t>Often high in added sugar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20840" y="2331720"/>
            <a:ext cx="457200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93992" y="2386584"/>
            <a:ext cx="44256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A54841"/>
                </a:solidFill>
                <a:latin typeface="Aptos"/>
              </a:rPr>
              <a:t>Often high in salt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20840" y="3108960"/>
            <a:ext cx="457200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793992" y="3163824"/>
            <a:ext cx="44256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A54841"/>
                </a:solidFill>
                <a:latin typeface="Aptos"/>
              </a:rPr>
              <a:t>Can contain lots of unhealthy fat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20840" y="3886200"/>
            <a:ext cx="457200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93992" y="3941063"/>
            <a:ext cx="44256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6698C"/>
                </a:solidFill>
                <a:latin typeface="Aptos"/>
              </a:rPr>
              <a:t>Usually gives less variety of nutrients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20840" y="4892040"/>
            <a:ext cx="4572000" cy="77724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5010912"/>
            <a:ext cx="420624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346F43"/>
                </a:solidFill>
                <a:latin typeface="Aptos"/>
              </a:rPr>
              <a:t>Junk food ≠ “never”.
Think: LESS OFTEN, NOT ALL THE TIME.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Now: What Is a Balanced Diet?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A balanced meal combines different food groups in sensible proportions.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1417320"/>
            <a:ext cx="4754880" cy="47548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46A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05840" y="1645920"/>
            <a:ext cx="2148840" cy="2148840"/>
          </a:xfrm>
          <a:prstGeom prst="roundRect">
            <a:avLst/>
          </a:prstGeom>
          <a:solidFill>
            <a:srgbClr val="EBF3E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240280"/>
            <a:ext cx="1965960" cy="7315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VEGETABLES
+ FRUITS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54680" y="1645920"/>
            <a:ext cx="2148840" cy="2148840"/>
          </a:xfrm>
          <a:prstGeom prst="roundRect">
            <a:avLst/>
          </a:prstGeom>
          <a:solidFill>
            <a:srgbClr val="F9EDE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46120" y="2240280"/>
            <a:ext cx="1965960" cy="7315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GRAINS /
CARBS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" y="3794760"/>
            <a:ext cx="2148840" cy="2148840"/>
          </a:xfrm>
          <a:prstGeom prst="roundRect">
            <a:avLst/>
          </a:prstGeom>
          <a:solidFill>
            <a:srgbClr val="E9F1F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4389120"/>
            <a:ext cx="1965960" cy="7315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PROTEIN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154680" y="3794760"/>
            <a:ext cx="2148840" cy="2148840"/>
          </a:xfrm>
          <a:prstGeom prst="roundRect">
            <a:avLst/>
          </a:prstGeom>
          <a:solidFill>
            <a:srgbClr val="F9EDE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46120" y="4389120"/>
            <a:ext cx="1965960" cy="7315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SMALL AMOUNT
OF HEALTHY FAT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74920" y="3657600"/>
            <a:ext cx="960120" cy="1234440"/>
          </a:xfrm>
          <a:prstGeom prst="roundRect">
            <a:avLst/>
          </a:prstGeom>
          <a:solidFill>
            <a:srgbClr val="E9F1F7"/>
          </a:solidFill>
          <a:ln>
            <a:solidFill>
              <a:srgbClr val="3669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102352" y="4069080"/>
            <a:ext cx="9144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300" b="1">
                <a:solidFill>
                  <a:srgbClr val="36698C"/>
                </a:solidFill>
                <a:latin typeface="Aptos"/>
              </a:rPr>
              <a:t>WATER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645920"/>
            <a:ext cx="4846320" cy="68580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300" b="1">
                <a:solidFill>
                  <a:srgbClr val="262F2A"/>
                </a:solidFill>
                <a:latin typeface="Aptos"/>
              </a:rPr>
              <a:t>This is the picture we will now “break apart” and understand.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743200"/>
            <a:ext cx="4572000" cy="228600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100" b="1">
                <a:solidFill>
                  <a:srgbClr val="262F2A"/>
                </a:solidFill>
                <a:latin typeface="Aptos"/>
              </a:rPr>
              <a:t>First → carbohydrates
Then → proteins
Then → fats
Then → vitamins &amp; minerals + fibre
And → hydration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37960" y="5394960"/>
            <a:ext cx="4480560" cy="64008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20840" y="5513832"/>
            <a:ext cx="4114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46F43"/>
                </a:solidFill>
                <a:latin typeface="Aptos"/>
              </a:rPr>
              <a:t>Let's look at each part.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1. Carbohydrates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Main role: provide energy for our everyday activities.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arbs_we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640080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0" y="1508760"/>
            <a:ext cx="4389120" cy="4114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D3652A"/>
                </a:solidFill>
                <a:latin typeface="Aptos"/>
              </a:rPr>
              <a:t>Sources of carbohydrates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60920" y="2148840"/>
            <a:ext cx="1874519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34072" y="22037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D3652A"/>
                </a:solidFill>
                <a:latin typeface="Aptos"/>
              </a:rPr>
              <a:t>Rice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372600" y="2148840"/>
            <a:ext cx="201168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45752" y="2203704"/>
            <a:ext cx="186537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Roti / bhakri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60920" y="2834640"/>
            <a:ext cx="1874519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34072" y="28895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Poha / oats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72600" y="2834640"/>
            <a:ext cx="201168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45752" y="2889504"/>
            <a:ext cx="186537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D3652A"/>
                </a:solidFill>
                <a:latin typeface="Aptos"/>
              </a:rPr>
              <a:t>Potato / sweet potato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66760" y="3520440"/>
            <a:ext cx="228600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39912" y="3575304"/>
            <a:ext cx="21396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D3652A"/>
                </a:solidFill>
                <a:latin typeface="Aptos"/>
              </a:rPr>
              <a:t>Millets / other grains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4434840"/>
            <a:ext cx="4160520" cy="105156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43800" y="4590288"/>
            <a:ext cx="3703320" cy="7315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000" b="1">
                <a:solidFill>
                  <a:srgbClr val="346F43"/>
                </a:solidFill>
                <a:latin typeface="Aptos"/>
              </a:rPr>
              <a:t>Think of carbohydrates as
our body's everyday fuel.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2. Proteins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Main role: growth and repair of body tissues.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protein_sour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653796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60920" y="1463040"/>
            <a:ext cx="4206240" cy="4114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36698C"/>
                </a:solidFill>
                <a:latin typeface="Aptos"/>
              </a:rPr>
              <a:t>Protein sources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2148840"/>
            <a:ext cx="42519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88352" y="2203704"/>
            <a:ext cx="41056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Dal • lentils • beans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0" y="2834640"/>
            <a:ext cx="42519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88352" y="2889504"/>
            <a:ext cx="41056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Chana • peas • soy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3520440"/>
            <a:ext cx="42519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88352" y="3575304"/>
            <a:ext cx="41056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6698C"/>
                </a:solidFill>
                <a:latin typeface="Aptos"/>
              </a:rPr>
              <a:t>Eggs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0" y="4206240"/>
            <a:ext cx="42519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88352" y="4261103"/>
            <a:ext cx="41056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Milk • curd • paneer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4892040"/>
            <a:ext cx="42519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88352" y="4946903"/>
            <a:ext cx="41056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Nuts &amp; seeds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60920" y="5623560"/>
            <a:ext cx="4206240" cy="36576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646A66"/>
                </a:solidFill>
                <a:latin typeface="Aptos"/>
              </a:rPr>
              <a:t>Especially important during growth.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3. Fats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Fats are needed too — but we need them in appropriate amounts.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healthy_fa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640080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0" y="1463040"/>
            <a:ext cx="4297680" cy="4114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D3652A"/>
                </a:solidFill>
                <a:latin typeface="Aptos"/>
              </a:rPr>
              <a:t>Sources of fats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60920" y="2148840"/>
            <a:ext cx="1874519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34072" y="22037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D3652A"/>
                </a:solidFill>
                <a:latin typeface="Aptos"/>
              </a:rPr>
              <a:t>Nuts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372600" y="2148840"/>
            <a:ext cx="1874519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45752" y="22037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D3652A"/>
                </a:solidFill>
                <a:latin typeface="Aptos"/>
              </a:rPr>
              <a:t>Seeds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60920" y="2834640"/>
            <a:ext cx="1874519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34072" y="28895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Cooking oils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72600" y="2834640"/>
            <a:ext cx="1874519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45752" y="28895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Avocado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66760" y="3520440"/>
            <a:ext cx="237744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39912" y="3575304"/>
            <a:ext cx="223113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D3652A"/>
                </a:solidFill>
                <a:latin typeface="Aptos"/>
              </a:rPr>
              <a:t>Fish / eggs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4389120"/>
            <a:ext cx="4251960" cy="123444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43800" y="4553712"/>
            <a:ext cx="3794760" cy="91440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Fat helps the body with energy,
cell functions and absorption of some vitamins.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4. Vitamins &amp; Minerals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We need them in smaller amounts, but they are important for normal body functions.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vitamins_minera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653796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0" y="1463040"/>
            <a:ext cx="4297680" cy="4114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346F43"/>
                </a:solidFill>
                <a:latin typeface="Aptos"/>
              </a:rPr>
              <a:t>Food sources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2148840"/>
            <a:ext cx="196596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88352" y="2203704"/>
            <a:ext cx="18196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46F43"/>
                </a:solidFill>
                <a:latin typeface="Aptos"/>
              </a:rPr>
              <a:t>Fruits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372600" y="2148840"/>
            <a:ext cx="210312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45752" y="2203704"/>
            <a:ext cx="1956815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46F43"/>
                </a:solidFill>
                <a:latin typeface="Aptos"/>
              </a:rPr>
              <a:t>Green leafy vegetables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2834640"/>
            <a:ext cx="196596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88352" y="2889504"/>
            <a:ext cx="18196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Other vegetables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72600" y="2834640"/>
            <a:ext cx="210312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45752" y="2889504"/>
            <a:ext cx="1956815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36698C"/>
                </a:solidFill>
                <a:latin typeface="Aptos"/>
              </a:rPr>
              <a:t>Milk / curd / paneer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21040" y="3520440"/>
            <a:ext cx="242316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192" y="3575304"/>
            <a:ext cx="22768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46F43"/>
                </a:solidFill>
                <a:latin typeface="Aptos"/>
              </a:rPr>
              <a:t>Nuts, seeds &amp; pulses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4389120"/>
            <a:ext cx="4297680" cy="1143000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79" y="4572000"/>
            <a:ext cx="3931920" cy="7772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262F2A"/>
                </a:solidFill>
                <a:latin typeface="Aptos"/>
              </a:rPr>
              <a:t>Examples: iron • calcium • vitamin C
vitamin A • vitamin B • vitamin 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5. Fibre (Roughage)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Fibre is found mainly in plant foods and helps keep digestion healthy.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food_varie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640080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0" y="1463040"/>
            <a:ext cx="4297680" cy="4114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346F43"/>
                </a:solidFill>
                <a:latin typeface="Aptos"/>
              </a:rPr>
              <a:t>Good sources of fibre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2148840"/>
            <a:ext cx="1874519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88352" y="22037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46F43"/>
                </a:solidFill>
                <a:latin typeface="Aptos"/>
              </a:rPr>
              <a:t>Fruits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326880" y="2148840"/>
            <a:ext cx="1874519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00032" y="22037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46F43"/>
                </a:solidFill>
                <a:latin typeface="Aptos"/>
              </a:rPr>
              <a:t>Vegetables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2834640"/>
            <a:ext cx="1874519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88352" y="28895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Whole grains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26880" y="2834640"/>
            <a:ext cx="1874519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400032" y="2889504"/>
            <a:ext cx="172821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Beans &amp; lentils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21040" y="3520440"/>
            <a:ext cx="228600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192" y="3575304"/>
            <a:ext cx="213969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Nuts &amp; seeds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4389120"/>
            <a:ext cx="4297680" cy="1188720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43800" y="4572000"/>
            <a:ext cx="3840480" cy="7772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6698C"/>
                </a:solidFill>
                <a:latin typeface="Aptos"/>
              </a:rPr>
              <a:t>Simple idea:
more whole plant foods → more fibre.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6. Water &amp; Hydration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Water is essential for many normal functions of the body.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ater_we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25880"/>
            <a:ext cx="566928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20840" y="1508760"/>
            <a:ext cx="4663440" cy="4114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36698C"/>
                </a:solidFill>
                <a:latin typeface="Aptos"/>
              </a:rPr>
              <a:t>Why do we need water?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12280" y="2240280"/>
            <a:ext cx="44805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85432" y="2295144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6698C"/>
                </a:solidFill>
                <a:latin typeface="Aptos"/>
              </a:rPr>
              <a:t>Keeps the body hydrated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12280" y="2971800"/>
            <a:ext cx="44805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85432" y="3026664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Helps regulate body temperature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12280" y="3703320"/>
            <a:ext cx="44805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85432" y="3758183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Helps transport substances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12280" y="4434840"/>
            <a:ext cx="448056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85432" y="4489703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6698C"/>
                </a:solidFill>
                <a:latin typeface="Aptos"/>
              </a:rPr>
              <a:t>Needed for many body processes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12280" y="5303520"/>
            <a:ext cx="4480560" cy="64008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95160" y="5413248"/>
            <a:ext cx="4114800" cy="36576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Water is the best everyday drink.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Put It All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A balanced meal is not one food — it is a combination.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plate_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5715000" cy="4937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29400" y="1554480"/>
            <a:ext cx="4663440" cy="4114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262F2A"/>
                </a:solidFill>
                <a:latin typeface="Aptos"/>
              </a:rPr>
              <a:t>Look at the plate and ask: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20840" y="2240280"/>
            <a:ext cx="44805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93992" y="2295144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D3652A"/>
                </a:solidFill>
                <a:latin typeface="Aptos"/>
              </a:rPr>
              <a:t>Where are the carbohydrates?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2880360"/>
            <a:ext cx="44805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93992" y="2935224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36698C"/>
                </a:solidFill>
                <a:latin typeface="Aptos"/>
              </a:rPr>
              <a:t>Where is the protein?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20840" y="3520440"/>
            <a:ext cx="44805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93992" y="3575304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346F43"/>
                </a:solidFill>
                <a:latin typeface="Aptos"/>
              </a:rPr>
              <a:t>Where are the vegetables / fibre?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20840" y="4160520"/>
            <a:ext cx="44805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93992" y="4215383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D3652A"/>
                </a:solidFill>
                <a:latin typeface="Aptos"/>
              </a:rPr>
              <a:t>Where are the fats?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20840" y="4800600"/>
            <a:ext cx="4480560" cy="5303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93992" y="4855464"/>
            <a:ext cx="433425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600" b="1">
                <a:solidFill>
                  <a:srgbClr val="36698C"/>
                </a:solidFill>
                <a:latin typeface="Aptos"/>
              </a:rPr>
              <a:t>Where is the water?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20840" y="5486400"/>
            <a:ext cx="4480560" cy="59436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03720" y="5577840"/>
            <a:ext cx="4114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46F43"/>
                </a:solidFill>
                <a:latin typeface="Aptos"/>
              </a:rPr>
              <a:t>Can your tiffin be made more balanced?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972800" cy="530352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3200" b="1">
                <a:solidFill>
                  <a:srgbClr val="262F2A"/>
                </a:solidFill>
                <a:latin typeface="Aptos"/>
              </a:rPr>
              <a:t>Your Turn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04672"/>
            <a:ext cx="10972800" cy="32004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1500" b="0">
                <a:solidFill>
                  <a:srgbClr val="646A66"/>
                </a:solidFill>
                <a:latin typeface="Aptos"/>
              </a:rPr>
              <a:t>Before we begin the project, think about your own food habits.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197864"/>
            <a:ext cx="868680" cy="50292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2743200" cy="5029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2800" b="1">
                <a:solidFill>
                  <a:srgbClr val="D3652A"/>
                </a:solidFill>
                <a:latin typeface="Aptos"/>
              </a:rPr>
              <a:t>Yesterday…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4114800" cy="5029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2800" b="1">
                <a:solidFill>
                  <a:srgbClr val="262F2A"/>
                </a:solidFill>
                <a:latin typeface="Aptos"/>
              </a:rPr>
              <a:t>What did you eat?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71800"/>
            <a:ext cx="4114800" cy="45720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2200" b="1">
                <a:solidFill>
                  <a:srgbClr val="262F2A"/>
                </a:solidFill>
                <a:latin typeface="Aptos"/>
              </a:rPr>
              <a:t>Did you have: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657600"/>
            <a:ext cx="237744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0392" y="3712463"/>
            <a:ext cx="223113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D3652A"/>
                </a:solidFill>
                <a:latin typeface="Aptos"/>
              </a:rPr>
              <a:t>a carbohydrate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7560" y="3657600"/>
            <a:ext cx="237744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10712" y="3712463"/>
            <a:ext cx="223113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6698C"/>
                </a:solidFill>
                <a:latin typeface="Aptos"/>
              </a:rPr>
              <a:t>a protein food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4343400"/>
            <a:ext cx="2377440" cy="530352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0392" y="4398264"/>
            <a:ext cx="223113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46F43"/>
                </a:solidFill>
                <a:latin typeface="Aptos"/>
              </a:rPr>
              <a:t>vegetables / fruit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37560" y="4343400"/>
            <a:ext cx="2377440" cy="530352"/>
          </a:xfrm>
          <a:prstGeom prst="roundRect">
            <a:avLst/>
          </a:prstGeom>
          <a:solidFill>
            <a:srgbClr val="F9ED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10712" y="4398264"/>
            <a:ext cx="223113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D3652A"/>
                </a:solidFill>
                <a:latin typeface="Aptos"/>
              </a:rPr>
              <a:t>some healthy fat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57400" y="5074920"/>
            <a:ext cx="2377440" cy="530352"/>
          </a:xfrm>
          <a:prstGeom prst="roundRect">
            <a:avLst/>
          </a:prstGeom>
          <a:solidFill>
            <a:srgbClr val="E9F1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30552" y="5129783"/>
            <a:ext cx="2231136" cy="384048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700" b="1">
                <a:solidFill>
                  <a:srgbClr val="36698C"/>
                </a:solidFill>
                <a:latin typeface="Aptos"/>
              </a:rPr>
              <a:t>enough water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1920240"/>
            <a:ext cx="4572000" cy="114300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2200" b="1">
                <a:solidFill>
                  <a:srgbClr val="262F2A"/>
                </a:solidFill>
                <a:latin typeface="Aptos"/>
              </a:rPr>
              <a:t>There is no need to give the “perfect” answer.
We are here to understand our habits and improve them.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37960" y="3749039"/>
            <a:ext cx="4297680" cy="1051560"/>
          </a:xfrm>
          <a:prstGeom prst="roundRect">
            <a:avLst/>
          </a:prstGeom>
          <a:solidFill>
            <a:srgbClr val="EB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12280" y="3913632"/>
            <a:ext cx="3749039" cy="73152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ctr"/>
            <a:r>
              <a:rPr sz="1900" b="1">
                <a:solidFill>
                  <a:srgbClr val="346F43"/>
                </a:solidFill>
                <a:latin typeface="Aptos"/>
              </a:rPr>
              <a:t>NEXT →
Our Nutrition &amp; Healthy Meals Project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457200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l"/>
            <a:r>
              <a:rPr sz="900" b="0">
                <a:solidFill>
                  <a:srgbClr val="646A66"/>
                </a:solidFill>
                <a:latin typeface="Aptos"/>
              </a:rPr>
              <a:t>Nutrition &amp; Healthy Meals • Std. 7–8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73952"/>
            <a:ext cx="411480" cy="182880"/>
          </a:xfrm>
          <a:prstGeom prst="rect">
            <a:avLst/>
          </a:prstGeom>
          <a:noFill/>
        </p:spPr>
        <p:txBody>
          <a:bodyPr wrap="none" anchor="ctr" lIns="27432" rIns="27432">
            <a:spAutoFit/>
          </a:bodyPr>
          <a:lstStyle/>
          <a:p>
            <a:pPr algn="r"/>
            <a:r>
              <a:rPr sz="900" b="1">
                <a:solidFill>
                  <a:srgbClr val="646A66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chool_logo_c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84048"/>
            <a:ext cx="1143000" cy="137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457200"/>
            <a:ext cx="96469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346F43"/>
                </a:solidFill>
                <a:latin typeface="Aptos"/>
              </a:rPr>
              <a:t>AL MADINA WELFARE ASSOCIATION'S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896112"/>
            <a:ext cx="96469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400" b="1">
                <a:solidFill>
                  <a:srgbClr val="305C89"/>
                </a:solidFill>
                <a:latin typeface="Aptos"/>
              </a:rPr>
              <a:t>M.I. Hajwani English Medium School, Khed-Rtg.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20240" y="1554480"/>
            <a:ext cx="9052560" cy="32004"/>
          </a:xfrm>
          <a:prstGeom prst="rect">
            <a:avLst/>
          </a:prstGeom>
          <a:solidFill>
            <a:srgbClr val="346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47088"/>
            <a:ext cx="1074420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>
                <a:solidFill>
                  <a:srgbClr val="D3652A"/>
                </a:solidFill>
                <a:latin typeface="Aptos"/>
              </a:rPr>
              <a:t>SDG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12848"/>
            <a:ext cx="1083564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800" b="1">
                <a:solidFill>
                  <a:srgbClr val="262F2A"/>
                </a:solidFill>
                <a:latin typeface="Aptos"/>
              </a:rPr>
              <a:t>NUTRITION &amp; HEALTHY MEALS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926080"/>
            <a:ext cx="103327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346F43"/>
                </a:solidFill>
                <a:latin typeface="Aptos"/>
              </a:rPr>
              <a:t>SDG 2 • ZERO HUNGER     |     SDG 3 • GOOD HEALTH &amp; WELL-BEING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547872"/>
            <a:ext cx="2331720" cy="1536192"/>
          </a:xfrm>
          <a:prstGeom prst="rect">
            <a:avLst/>
          </a:prstGeom>
        </p:spPr>
      </p:pic>
      <p:pic>
        <p:nvPicPr>
          <p:cNvPr id="11" name="Picture 10" descr="protein_we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160" y="3547872"/>
            <a:ext cx="2331720" cy="1536192"/>
          </a:xfrm>
          <a:prstGeom prst="rect">
            <a:avLst/>
          </a:prstGeom>
        </p:spPr>
      </p:pic>
      <p:pic>
        <p:nvPicPr>
          <p:cNvPr id="12" name="Picture 11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547872"/>
            <a:ext cx="2331720" cy="1536192"/>
          </a:xfrm>
          <a:prstGeom prst="rect">
            <a:avLst/>
          </a:prstGeom>
        </p:spPr>
      </p:pic>
      <p:pic>
        <p:nvPicPr>
          <p:cNvPr id="13" name="Picture 12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2560" y="3547872"/>
            <a:ext cx="2331720" cy="1536192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234440" y="5413248"/>
            <a:ext cx="9738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346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463040" y="5522976"/>
            <a:ext cx="9281160" cy="43891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62F2A"/>
                </a:solidFill>
                <a:latin typeface="Aptos"/>
              </a:rPr>
              <a:t>Understanding our food • Making healthier choices • Building healthy habits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6236208"/>
            <a:ext cx="10332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300" b="0">
                <a:solidFill>
                  <a:srgbClr val="646A66"/>
                </a:solidFill>
                <a:latin typeface="Aptos"/>
              </a:rPr>
              <a:t>Let’s begin with a simple question:  What does our body get from the food we eat?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