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F4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411480"/>
            <a:ext cx="1554480" cy="1554480"/>
          </a:xfrm>
          <a:prstGeom prst="ellipse">
            <a:avLst/>
          </a:prstGeom>
          <a:solidFill>
            <a:srgbClr val="D2E9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1371600"/>
            <a:ext cx="914400" cy="914400"/>
          </a:xfrm>
          <a:prstGeom prst="ellipse">
            <a:avLst/>
          </a:prstGeom>
          <a:solidFill>
            <a:srgbClr val="F5D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303520"/>
            <a:ext cx="1188720" cy="1188720"/>
          </a:xfrm>
          <a:prstGeom prst="ellipse">
            <a:avLst/>
          </a:prstGeom>
          <a:solidFill>
            <a:srgbClr val="D5E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91440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67037"/>
                </a:solidFill>
              </a:defRPr>
            </a:pPr>
            <a:r>
              <a:t>STUDENT AWARENESS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00200"/>
            <a:ext cx="108813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84F27"/>
                </a:solidFill>
              </a:defRPr>
            </a:pPr>
            <a:r>
              <a:t>Nutrition &amp; Healthy Meals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83464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F7020"/>
                </a:solidFill>
              </a:defRPr>
            </a:pPr>
            <a:r>
              <a:t>Eat Right • Think Bright • Live Healthy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3794760"/>
            <a:ext cx="83210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920240" y="3794760"/>
            <a:ext cx="82296" cy="13258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21408" y="3941064"/>
            <a:ext cx="797356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F4E79"/>
                </a:solidFill>
                <a:latin typeface="Aptos Display"/>
              </a:defRPr>
            </a:pPr>
            <a:r>
              <a:t>Our Goal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21408" y="4416552"/>
            <a:ext cx="7955279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2B"/>
                </a:solidFill>
                <a:latin typeface="Aptos"/>
              </a:defRPr>
            </a:pPr>
            <a:r>
              <a:t>To help students understand good nutrition, make healthier food choices, and spread healthy-meal awareness at home and in the community.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1500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F4E79"/>
                </a:solidFill>
              </a:defRPr>
            </a:pPr>
            <a:r>
              <a:t>Al Madina Welfare Association’s  •  M.I. Hajwani English Medium School, Khed-Rtg.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Why Does Nutrition Matter?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Food is more than something that fills our stomach—it fuels our whole body.</a:t>
            </a:r>
          </a:p>
        </p:txBody>
      </p:sp>
      <p:sp>
        <p:nvSpPr>
          <p:cNvPr id="5" name="Oval 4"/>
          <p:cNvSpPr/>
          <p:nvPr/>
        </p:nvSpPr>
        <p:spPr>
          <a:xfrm>
            <a:off x="868680" y="1600200"/>
            <a:ext cx="658368" cy="658368"/>
          </a:xfrm>
          <a:prstGeom prst="ellipse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36776"/>
            <a:ext cx="658368" cy="6217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242316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82296" cy="214884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386584"/>
            <a:ext cx="20756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EF7020"/>
                </a:solidFill>
                <a:latin typeface="Aptos Display"/>
              </a:defRPr>
            </a:pPr>
            <a:r>
              <a:t>Energy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862072"/>
            <a:ext cx="205740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Nutritious meals give us energy to study, play and stay active.</a:t>
            </a:r>
          </a:p>
        </p:txBody>
      </p:sp>
      <p:sp>
        <p:nvSpPr>
          <p:cNvPr id="11" name="Oval 10"/>
          <p:cNvSpPr/>
          <p:nvPr/>
        </p:nvSpPr>
        <p:spPr>
          <a:xfrm>
            <a:off x="3657600" y="1600200"/>
            <a:ext cx="658368" cy="658368"/>
          </a:xfrm>
          <a:prstGeom prst="ellipse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1636776"/>
            <a:ext cx="658368" cy="6217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83279" y="2240280"/>
            <a:ext cx="242316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83279" y="2240280"/>
            <a:ext cx="82296" cy="214884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84448" y="2386584"/>
            <a:ext cx="20756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7037"/>
                </a:solidFill>
                <a:latin typeface="Aptos Display"/>
              </a:defRPr>
            </a:pPr>
            <a:r>
              <a:t>Growth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2862072"/>
            <a:ext cx="205740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Protein, vitamins and minerals support healthy growth and development.</a:t>
            </a:r>
          </a:p>
        </p:txBody>
      </p:sp>
      <p:sp>
        <p:nvSpPr>
          <p:cNvPr id="17" name="Oval 16"/>
          <p:cNvSpPr/>
          <p:nvPr/>
        </p:nvSpPr>
        <p:spPr>
          <a:xfrm>
            <a:off x="6446520" y="1600200"/>
            <a:ext cx="658368" cy="65836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1636776"/>
            <a:ext cx="658368" cy="6217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2240280"/>
            <a:ext cx="242316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72200" y="2240280"/>
            <a:ext cx="82296" cy="214884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386584"/>
            <a:ext cx="20756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4E79"/>
                </a:solidFill>
                <a:latin typeface="Aptos Display"/>
              </a:defRPr>
            </a:pPr>
            <a:r>
              <a:t>Immunity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862072"/>
            <a:ext cx="205740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A varied diet helps support the body's natural defenses.</a:t>
            </a:r>
          </a:p>
        </p:txBody>
      </p:sp>
      <p:sp>
        <p:nvSpPr>
          <p:cNvPr id="23" name="Oval 22"/>
          <p:cNvSpPr/>
          <p:nvPr/>
        </p:nvSpPr>
        <p:spPr>
          <a:xfrm>
            <a:off x="9235439" y="1600200"/>
            <a:ext cx="658368" cy="658368"/>
          </a:xfrm>
          <a:prstGeom prst="ellipse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35439" y="1636776"/>
            <a:ext cx="658368" cy="6217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61119" y="2240280"/>
            <a:ext cx="242316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61119" y="2240280"/>
            <a:ext cx="82296" cy="2148840"/>
          </a:xfrm>
          <a:prstGeom prst="rect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62288" y="2386584"/>
            <a:ext cx="20756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4F27"/>
                </a:solidFill>
                <a:latin typeface="Aptos Display"/>
              </a:defRPr>
            </a:pPr>
            <a:r>
              <a:t>Focus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62288" y="2862072"/>
            <a:ext cx="205740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Balanced meals can help us feel alert and ready to learn.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43000" y="4754880"/>
            <a:ext cx="9875520" cy="1051560"/>
          </a:xfrm>
          <a:prstGeom prst="roundRect">
            <a:avLst/>
          </a:prstGeom>
          <a:solidFill>
            <a:srgbClr val="E8F4E2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43000" y="4754880"/>
            <a:ext cx="82296" cy="105156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344168" y="4901184"/>
            <a:ext cx="952804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7037"/>
                </a:solidFill>
                <a:latin typeface="Aptos Display"/>
              </a:defRPr>
            </a:pPr>
            <a:r>
              <a:t>Remember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44168" y="5376672"/>
            <a:ext cx="9509760" cy="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8302B"/>
                </a:solidFill>
                <a:latin typeface="Aptos"/>
              </a:defRPr>
            </a:pPr>
            <a:r>
              <a:t>Healthy eating is a daily habit—not a one-day challenge.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Build a Healthy 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Aim for variety and balance rather than eating only one type of food.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246120" cy="4160520"/>
          </a:xfrm>
          <a:prstGeom prst="roundRect">
            <a:avLst/>
          </a:prstGeom>
          <a:solidFill>
            <a:srgbClr val="E8F4E2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82296" cy="416052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63624"/>
            <a:ext cx="289864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267037"/>
                </a:solidFill>
                <a:latin typeface="Aptos Display"/>
              </a:defRPr>
            </a:pPr>
            <a:r>
              <a:t>½ Vegetables &amp; Fruits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39112"/>
            <a:ext cx="288036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2B"/>
                </a:solidFill>
                <a:latin typeface="Aptos"/>
              </a:defRPr>
            </a:pPr>
            <a:r>
              <a:t>Add different colours: leafy greens, carrots, tomatoes, cucumber, bananas, oranges and seasonal fruits.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417320"/>
            <a:ext cx="3246120" cy="4160520"/>
          </a:xfrm>
          <a:prstGeom prst="roundRect">
            <a:avLst/>
          </a:prstGeom>
          <a:solidFill>
            <a:srgbClr val="E5F0F9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80560" y="1417320"/>
            <a:ext cx="82296" cy="41605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1728" y="1563624"/>
            <a:ext cx="289864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F4E79"/>
                </a:solidFill>
                <a:latin typeface="Aptos Display"/>
              </a:defRPr>
            </a:pPr>
            <a:r>
              <a:t>¼ Whole Grains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1728" y="2039112"/>
            <a:ext cx="288036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2B"/>
                </a:solidFill>
                <a:latin typeface="Aptos"/>
              </a:defRPr>
            </a:pPr>
            <a:r>
              <a:t>Choose foods such as whole wheat roti, brown rice, oats, millets and other whole grains.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417320"/>
            <a:ext cx="3246120" cy="4160520"/>
          </a:xfrm>
          <a:prstGeom prst="roundRect">
            <a:avLst/>
          </a:prstGeom>
          <a:solidFill>
            <a:srgbClr val="FAEFE0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75320" y="1417320"/>
            <a:ext cx="82296" cy="416052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76488" y="1563624"/>
            <a:ext cx="289864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EF7020"/>
                </a:solidFill>
                <a:latin typeface="Aptos Display"/>
              </a:defRPr>
            </a:pPr>
            <a:r>
              <a:t>¼ Protein Foods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2039112"/>
            <a:ext cx="288036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2B"/>
                </a:solidFill>
                <a:latin typeface="Aptos"/>
              </a:defRPr>
            </a:pPr>
            <a:r>
              <a:t>Include pulses, beans, lentils, paneer, curd, eggs, fish or other suitable protein sources.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5715000"/>
            <a:ext cx="81381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011680" y="5715000"/>
            <a:ext cx="82296" cy="594360"/>
          </a:xfrm>
          <a:prstGeom prst="rect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212848" y="5861304"/>
            <a:ext cx="77906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4F27"/>
                </a:solidFill>
                <a:latin typeface="Aptos Display"/>
              </a:defRPr>
            </a:pPr>
            <a:r>
              <a:t>Plus: Water • Healthy fats • Variety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12848" y="6336792"/>
            <a:ext cx="7772400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2B"/>
                </a:solidFill>
                <a:latin typeface="Aptos"/>
              </a:defRPr>
            </a:pPr>
            <a:r>
              <a:t>A balanced plate should be practical, colourful and enjoyable.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5F0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What Makes a Meal Healthy?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Simple choices can make everyday meals more nutritious.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82296" cy="169164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655063"/>
            <a:ext cx="4818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67037"/>
                </a:solidFill>
                <a:latin typeface="Aptos Display"/>
              </a:defRPr>
            </a:pPr>
            <a:r>
              <a:t>Choose more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130552"/>
            <a:ext cx="480060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8302B"/>
                </a:solidFill>
                <a:latin typeface="Aptos"/>
              </a:defRPr>
            </a:pPr>
            <a:r>
              <a:t>Vegetables, fruits, whole grains, pulses and other nutrient-rich foods.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087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09360" y="1508760"/>
            <a:ext cx="82296" cy="169164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0528" y="1655063"/>
            <a:ext cx="4818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4E79"/>
                </a:solidFill>
                <a:latin typeface="Aptos Display"/>
              </a:defRPr>
            </a:pPr>
            <a:r>
              <a:t>Drink smart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0528" y="2130552"/>
            <a:ext cx="480060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8302B"/>
                </a:solidFill>
                <a:latin typeface="Aptos"/>
              </a:defRPr>
            </a:pPr>
            <a:r>
              <a:t>Make water your regular drink; keep sugary drinks occasional.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65760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657600"/>
            <a:ext cx="82296" cy="169164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803904"/>
            <a:ext cx="4818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EF7020"/>
                </a:solidFill>
                <a:latin typeface="Aptos Display"/>
              </a:defRPr>
            </a:pPr>
            <a:r>
              <a:t>Limit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279392"/>
            <a:ext cx="480060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8302B"/>
                </a:solidFill>
                <a:latin typeface="Aptos"/>
              </a:defRPr>
            </a:pPr>
            <a:r>
              <a:t>Highly processed foods, excess salt, added sugar and frequent fried foods.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65760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09360" y="3657600"/>
            <a:ext cx="82296" cy="1691640"/>
          </a:xfrm>
          <a:prstGeom prst="rect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0528" y="3803904"/>
            <a:ext cx="4818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4F27"/>
                </a:solidFill>
                <a:latin typeface="Aptos Display"/>
              </a:defRPr>
            </a:pPr>
            <a:r>
              <a:t>Keep it balanced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4279392"/>
            <a:ext cx="480060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8302B"/>
                </a:solidFill>
                <a:latin typeface="Aptos"/>
              </a:defRPr>
            </a:pPr>
            <a:r>
              <a:t>Include different food groups instead of depending on one food.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28800" y="5669280"/>
            <a:ext cx="85039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28800" y="5669280"/>
            <a:ext cx="82296" cy="59436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29968" y="5815584"/>
            <a:ext cx="815644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EF7020"/>
                </a:solidFill>
                <a:latin typeface="Aptos Display"/>
              </a:defRPr>
            </a:pPr>
            <a:r>
              <a:t>Healthy does not mean boring!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29968" y="6291072"/>
            <a:ext cx="8138160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2B"/>
                </a:solidFill>
                <a:latin typeface="Aptos"/>
              </a:defRPr>
            </a:pPr>
            <a:r>
              <a:t>Use colour, variety, local foods and simple home cooking.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Healthy Habits for Students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Small everyday actions can add up to a healthier lifestyle.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82296" cy="178308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6362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7037"/>
                </a:solidFill>
                <a:latin typeface="Aptos Display"/>
              </a:defRPr>
            </a:pPr>
            <a:r>
              <a:t>Breakfast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3911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Start the day with a balanced breakfast.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82296" cy="1783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36008" y="156362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4E79"/>
                </a:solidFill>
                <a:latin typeface="Aptos Display"/>
              </a:defRPr>
            </a:pPr>
            <a:r>
              <a:t>Hydration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3911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Carry water and sip regularly.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1417320"/>
            <a:ext cx="82296" cy="178308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156362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EF7020"/>
                </a:solidFill>
                <a:latin typeface="Aptos Display"/>
              </a:defRPr>
            </a:pPr>
            <a:r>
              <a:t>Smart snacks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203911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Choose fruit, nuts, roasted snacks or other nourishing options.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657600"/>
            <a:ext cx="82296" cy="178308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80390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7037"/>
                </a:solidFill>
                <a:latin typeface="Aptos Display"/>
              </a:defRPr>
            </a:pPr>
            <a:r>
              <a:t>Move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27939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Include regular physical activity and outdoor play.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5760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3657600"/>
            <a:ext cx="82296" cy="1783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380390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4E79"/>
                </a:solidFill>
                <a:latin typeface="Aptos Display"/>
              </a:defRPr>
            </a:pPr>
            <a:r>
              <a:t>Sleep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27939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Give your body enough time to rest and recover.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65760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0" y="3657600"/>
            <a:ext cx="82296" cy="178308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30768" y="3803904"/>
            <a:ext cx="2990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EF7020"/>
                </a:solidFill>
                <a:latin typeface="Aptos Display"/>
              </a:defRPr>
            </a:pPr>
            <a:r>
              <a:t>Hygiene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0768" y="4279392"/>
            <a:ext cx="2971800" cy="103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2B"/>
                </a:solidFill>
                <a:latin typeface="Aptos"/>
              </a:defRPr>
            </a:pPr>
            <a:r>
              <a:t>Wash hands and keep food preparation areas clean.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Healthy Meal ≠ Expensive Meal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Nutritious food can be simple, local and budget-friendly.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257800" cy="4343400"/>
          </a:xfrm>
          <a:prstGeom prst="roundRect">
            <a:avLst/>
          </a:prstGeom>
          <a:solidFill>
            <a:srgbClr val="E8F4E2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82296" cy="434340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63624"/>
            <a:ext cx="49103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267037"/>
                </a:solidFill>
                <a:latin typeface="Aptos Display"/>
              </a:defRPr>
            </a:pPr>
            <a:r>
              <a:t>Affordable ideas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39112"/>
            <a:ext cx="4892040" cy="3593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2B"/>
                </a:solidFill>
                <a:latin typeface="Aptos"/>
              </a:defRPr>
            </a:pPr>
            <a:r>
              <a:t>• Dal, sprouts and beans</a:t>
            </a:r>
            <a:br/>
            <a:r>
              <a:t>• Seasonal vegetables and fruits</a:t>
            </a:r>
            <a:br/>
            <a:r>
              <a:t>• Roti, rice, oats and millets</a:t>
            </a:r>
            <a:br/>
            <a:r>
              <a:t>• Curd or other suitable dairy foods</a:t>
            </a:r>
            <a:br/>
            <a:r>
              <a:t>• Homemade snacks</a:t>
            </a:r>
            <a:br/>
            <a:r>
              <a:t>• Leftovers transformed safely into a new meal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257800" cy="4343400"/>
          </a:xfrm>
          <a:prstGeom prst="roundRect">
            <a:avLst/>
          </a:prstGeom>
          <a:solidFill>
            <a:srgbClr val="E5F0F9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82296" cy="43434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19088" y="1563624"/>
            <a:ext cx="49103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F4E79"/>
                </a:solidFill>
                <a:latin typeface="Aptos Display"/>
              </a:defRPr>
            </a:pPr>
            <a:r>
              <a:t>Smart choices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039112"/>
            <a:ext cx="4892040" cy="3593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2B"/>
                </a:solidFill>
                <a:latin typeface="Aptos"/>
              </a:defRPr>
            </a:pPr>
            <a:r>
              <a:t>• Prefer home-cooked meals often</a:t>
            </a:r>
            <a:br/>
            <a:r>
              <a:t>• Buy seasonal produce</a:t>
            </a:r>
            <a:br/>
            <a:r>
              <a:t>• Reduce food waste</a:t>
            </a:r>
            <a:br/>
            <a:r>
              <a:t>• Plan meals before shopping</a:t>
            </a:r>
            <a:br/>
            <a:r>
              <a:t>• Read food labels when buying packaged foods</a:t>
            </a:r>
            <a:br/>
            <a:r>
              <a:t>• Choose variety instead of relying on “health” trends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Become a Nutrition Ambassador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Students can take what they learn beyond the classroom.</a:t>
            </a:r>
          </a:p>
        </p:txBody>
      </p:sp>
      <p:sp>
        <p:nvSpPr>
          <p:cNvPr id="5" name="Oval 4"/>
          <p:cNvSpPr/>
          <p:nvPr/>
        </p:nvSpPr>
        <p:spPr>
          <a:xfrm>
            <a:off x="1252728" y="1554480"/>
            <a:ext cx="640080" cy="640080"/>
          </a:xfrm>
          <a:prstGeom prst="ellipse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52728" y="1591056"/>
            <a:ext cx="640080" cy="60350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331720"/>
            <a:ext cx="20574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2331720"/>
            <a:ext cx="82296" cy="251460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478024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67037"/>
                </a:solidFill>
                <a:latin typeface="Aptos Display"/>
              </a:defRPr>
            </a:pPr>
            <a:r>
              <a:t>Learn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953512"/>
            <a:ext cx="1691640" cy="176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Understand the basics of balanced eating.</a:t>
            </a:r>
          </a:p>
        </p:txBody>
      </p:sp>
      <p:sp>
        <p:nvSpPr>
          <p:cNvPr id="11" name="Oval 10"/>
          <p:cNvSpPr/>
          <p:nvPr/>
        </p:nvSpPr>
        <p:spPr>
          <a:xfrm>
            <a:off x="3538728" y="1554480"/>
            <a:ext cx="640080" cy="64008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38728" y="1591056"/>
            <a:ext cx="640080" cy="60350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80360" y="2331720"/>
            <a:ext cx="20574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80360" y="2331720"/>
            <a:ext cx="82296" cy="25146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81528" y="2478024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F4E79"/>
                </a:solidFill>
                <a:latin typeface="Aptos Display"/>
              </a:defRPr>
            </a:pPr>
            <a:r>
              <a:t>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1528" y="2953512"/>
            <a:ext cx="1691640" cy="176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Make healthier choices in your own meals.</a:t>
            </a:r>
          </a:p>
        </p:txBody>
      </p:sp>
      <p:sp>
        <p:nvSpPr>
          <p:cNvPr id="17" name="Oval 16"/>
          <p:cNvSpPr/>
          <p:nvPr/>
        </p:nvSpPr>
        <p:spPr>
          <a:xfrm>
            <a:off x="5824728" y="1554480"/>
            <a:ext cx="640080" cy="640080"/>
          </a:xfrm>
          <a:prstGeom prst="ellipse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24728" y="1591056"/>
            <a:ext cx="640080" cy="60350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66360" y="2331720"/>
            <a:ext cx="20574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66360" y="2331720"/>
            <a:ext cx="82296" cy="251460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67528" y="2478024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7020"/>
                </a:solidFill>
                <a:latin typeface="Aptos Display"/>
              </a:defRPr>
            </a:pPr>
            <a:r>
              <a:t>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67528" y="2953512"/>
            <a:ext cx="1691640" cy="176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Talk to family and friends about simple nutrition tips.</a:t>
            </a:r>
          </a:p>
        </p:txBody>
      </p:sp>
      <p:sp>
        <p:nvSpPr>
          <p:cNvPr id="23" name="Oval 22"/>
          <p:cNvSpPr/>
          <p:nvPr/>
        </p:nvSpPr>
        <p:spPr>
          <a:xfrm>
            <a:off x="8110728" y="1554480"/>
            <a:ext cx="640080" cy="640080"/>
          </a:xfrm>
          <a:prstGeom prst="ellipse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0728" y="1591056"/>
            <a:ext cx="640080" cy="60350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52360" y="2331720"/>
            <a:ext cx="20574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52360" y="2331720"/>
            <a:ext cx="82296" cy="2514600"/>
          </a:xfrm>
          <a:prstGeom prst="rect">
            <a:avLst/>
          </a:prstGeom>
          <a:solidFill>
            <a:srgbClr val="184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53528" y="2478024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4F27"/>
                </a:solidFill>
                <a:latin typeface="Aptos Display"/>
              </a:defRPr>
            </a:pPr>
            <a:r>
              <a:t>Create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53528" y="2953512"/>
            <a:ext cx="1691640" cy="176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Use posters, videos, recipes or short talks to spread awareness.</a:t>
            </a:r>
          </a:p>
        </p:txBody>
      </p:sp>
      <p:sp>
        <p:nvSpPr>
          <p:cNvPr id="29" name="Oval 28"/>
          <p:cNvSpPr/>
          <p:nvPr/>
        </p:nvSpPr>
        <p:spPr>
          <a:xfrm>
            <a:off x="10396728" y="1554480"/>
            <a:ext cx="640080" cy="640080"/>
          </a:xfrm>
          <a:prstGeom prst="ellipse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396728" y="1591056"/>
            <a:ext cx="640080" cy="60350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738360" y="2331720"/>
            <a:ext cx="20574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38360" y="2331720"/>
            <a:ext cx="82296" cy="251460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39528" y="2478024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67037"/>
                </a:solidFill>
                <a:latin typeface="Aptos Display"/>
              </a:defRPr>
            </a:pPr>
            <a:r>
              <a:t>Inspire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39528" y="2953512"/>
            <a:ext cx="1691640" cy="176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Encourage your community to choose healthy meals.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463040" y="5303520"/>
            <a:ext cx="932688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463040" y="5303520"/>
            <a:ext cx="82296" cy="68580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664208" y="5449824"/>
            <a:ext cx="897940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7020"/>
                </a:solidFill>
                <a:latin typeface="Aptos Display"/>
              </a:defRPr>
            </a:pPr>
            <a:r>
              <a:t>Your message can make a difference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64208" y="5925312"/>
            <a:ext cx="8961119" cy="-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302B"/>
                </a:solidFill>
                <a:latin typeface="Aptos"/>
              </a:defRPr>
            </a:pPr>
            <a:r>
              <a:t>One healthy choice can influence a family, a classroom and a community.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Classroom Challenge: Think • Create • 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Turn nutrition awareness into action.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83280" cy="4297680"/>
          </a:xfrm>
          <a:prstGeom prst="roundRect">
            <a:avLst/>
          </a:prstGeom>
          <a:solidFill>
            <a:srgbClr val="E8F4E2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82296" cy="429768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63624"/>
            <a:ext cx="303580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67037"/>
                </a:solidFill>
                <a:latin typeface="Aptos Display"/>
              </a:defRPr>
            </a:pPr>
            <a:r>
              <a:t>Activity 1: Healthy 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39112"/>
            <a:ext cx="3017520" cy="354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2B"/>
                </a:solidFill>
                <a:latin typeface="Aptos"/>
              </a:defRPr>
            </a:pPr>
            <a:r>
              <a:t>Draw or design your ideal healthy plate.</a:t>
            </a:r>
            <a:br/>
            <a:br/>
            <a:r>
              <a:t>Label the food groups and explain why each part matters.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383280" cy="4297680"/>
          </a:xfrm>
          <a:prstGeom prst="roundRect">
            <a:avLst/>
          </a:prstGeom>
          <a:solidFill>
            <a:srgbClr val="FAEFE0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82296" cy="4297680"/>
          </a:xfrm>
          <a:prstGeom prst="rect">
            <a:avLst/>
          </a:prstGeom>
          <a:solidFill>
            <a:srgbClr val="EF7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563624"/>
            <a:ext cx="303580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EF7020"/>
                </a:solidFill>
                <a:latin typeface="Aptos Display"/>
              </a:defRPr>
            </a:pPr>
            <a:r>
              <a:t>Activity 2: Healthy Recipe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039112"/>
            <a:ext cx="3017520" cy="354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2B"/>
                </a:solidFill>
                <a:latin typeface="Aptos"/>
              </a:defRPr>
            </a:pPr>
            <a:r>
              <a:t>Create a simple nutritious recipe using available ingredients.</a:t>
            </a:r>
            <a:br/>
            <a:br/>
            <a:r>
              <a:t>Explain the ingredients, method and health benefits.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383280" cy="4297680"/>
          </a:xfrm>
          <a:prstGeom prst="roundRect">
            <a:avLst/>
          </a:prstGeom>
          <a:solidFill>
            <a:srgbClr val="E5F0F9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417320"/>
            <a:ext cx="82296" cy="42976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608" y="1563624"/>
            <a:ext cx="303580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4E79"/>
                </a:solidFill>
                <a:latin typeface="Aptos Display"/>
              </a:defRPr>
            </a:pPr>
            <a:r>
              <a:t>Activity 3: Community Message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2039112"/>
            <a:ext cx="3017520" cy="3547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2B"/>
                </a:solidFill>
                <a:latin typeface="Aptos"/>
              </a:defRPr>
            </a:pPr>
            <a:r>
              <a:t>Prepare a short awareness message for families or neighbours.</a:t>
            </a:r>
            <a:br/>
            <a:br/>
            <a:r>
              <a:t>Focus on one practical healthy-meal habit.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F4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4F27"/>
                </a:solidFill>
                <a:latin typeface="Aptos Display"/>
              </a:defRPr>
            </a:pPr>
            <a:r>
              <a:t>Key Messages to Take 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C66"/>
                </a:solidFill>
                <a:latin typeface="Aptos"/>
              </a:defRPr>
            </a:pPr>
            <a:r>
              <a:t>If you remember only a few things, remember these.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1417320"/>
            <a:ext cx="67665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Eat a variety of foods.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Make vegetables and fruits a regular part of meals.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Include protein-rich foods and whole grains.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Drink enough water and stay active.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Limit excess sugar, salt and highly processed foods.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Keep food preparation clean and hygienic.</a:t>
            </a:r>
          </a:p>
          <a:p>
            <a:pPr>
              <a:spcAft>
                <a:spcPts val="1000"/>
              </a:spcAft>
              <a:defRPr sz="1900">
                <a:solidFill>
                  <a:srgbClr val="28302B"/>
                </a:solidFill>
                <a:latin typeface="Aptos"/>
              </a:defRPr>
            </a:pPr>
            <a:r>
              <a:t>• Healthy eating is about balance, not perfection.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417320"/>
            <a:ext cx="30632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92440" y="1417320"/>
            <a:ext cx="82296" cy="420624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93608" y="1563624"/>
            <a:ext cx="271576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267037"/>
                </a:solidFill>
                <a:latin typeface="Aptos Display"/>
              </a:defRPr>
            </a:pPr>
            <a:r>
              <a:t>Our Awareness Promise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93608" y="2039112"/>
            <a:ext cx="269748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2B"/>
                </a:solidFill>
                <a:latin typeface="Aptos"/>
              </a:defRPr>
            </a:pPr>
            <a:r>
              <a:t>I will:</a:t>
            </a:r>
            <a:br/>
            <a:br/>
            <a:r>
              <a:t>✓ Learn</a:t>
            </a:r>
            <a:br/>
            <a:r>
              <a:t>✓ Choose wisely</a:t>
            </a:r>
            <a:br/>
            <a:r>
              <a:t>✓ Share what I know</a:t>
            </a:r>
            <a:br/>
            <a:r>
              <a:t>✓ Encourage my family</a:t>
            </a:r>
            <a:br/>
            <a:r>
              <a:t>✓ Inspire my community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8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184F27"/>
                </a:solidFill>
              </a:defRPr>
            </a:pPr>
            <a:r>
              <a:t>LET’S MAKE HEALTHY EATING A COMMUNITY HABIT!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96596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F7020"/>
                </a:solidFill>
              </a:defRPr>
            </a:pPr>
            <a:r>
              <a:t>Eat Right • Stay Active • Stay Healthy • Inspire Others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74519" y="2971800"/>
            <a:ext cx="8458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6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19" y="2971800"/>
            <a:ext cx="82296" cy="1508760"/>
          </a:xfrm>
          <a:prstGeom prst="rect">
            <a:avLst/>
          </a:prstGeom>
          <a:solidFill>
            <a:srgbClr val="267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75688" y="3118104"/>
            <a:ext cx="811072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67037"/>
                </a:solidFill>
                <a:latin typeface="Aptos Display"/>
              </a:defRPr>
            </a:pPr>
            <a:r>
              <a:t>Student Awareness 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5688" y="3593592"/>
            <a:ext cx="8092440" cy="758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28302B"/>
                </a:solidFill>
                <a:latin typeface="Aptos"/>
              </a:defRPr>
            </a:pPr>
            <a:r>
              <a:t>Learn it. Live it. Share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983480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F4E79"/>
                </a:solidFill>
              </a:defRPr>
            </a:pPr>
            <a:r>
              <a:t>Nutrition &amp; Healthy Meals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806440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CDDA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654710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C66"/>
                </a:solidFill>
              </a:defRPr>
            </a:pPr>
            <a:r>
              <a:t>Al Madina Welfare Association’s  |  M.I. Hajwani English Medium School, Khed-Rtg.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0" y="651967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66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