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5" Type="http://schemas.openxmlformats.org/officeDocument/2006/relationships/notesMaster" Target="notesMasters/notesMaster1.xml"/><Relationship Id="rId19" Type="http://schemas.openxmlformats.org/officeDocument/2006/relationships/slide" Target="slides/slide14.xml"/><Relationship Id="rId6" Type="http://schemas.openxmlformats.org/officeDocument/2006/relationships/slide" Target="slides/slide1.xml"/><Relationship Id="rId18" Type="http://schemas.openxmlformats.org/officeDocument/2006/relationships/slide" Target="slides/slide13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pc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1" name="Google Shape;91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2" name="Google Shape;11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1" name="Google Shape;12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9" name="Google Shape;12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3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5" name="Google Shape;145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6" name="Google Shape;15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3" name="Google Shape;163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1" name="Google Shape;171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4" name="Google Shape;204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3"/>
          <p:cNvSpPr txBox="1"/>
          <p:nvPr>
            <p:ph idx="1" type="subTitle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8" name="Google Shape;18;p3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b="1" sz="4000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indent="-381000" lvl="1" marL="9144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indent="-355600" lvl="2" marL="1371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81000" lvl="0" marL="4572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indent="-355600" lvl="1" marL="914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indent="-330200" lvl="3" marL="1828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indent="-330200" lvl="4" marL="22860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indent="-330200" lvl="5" marL="2743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indent="-330200" lvl="6" marL="32004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indent="-330200" lvl="7" marL="3657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indent="-330200" lvl="8" marL="41148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indent="-381000" lvl="2" marL="1371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indent="-355600" lvl="4" marL="22860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indent="-355600" lvl="5" marL="27432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indent="-228600" lvl="1" marL="9144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indent="-228600" lvl="3" marL="1828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indent="-228600" lvl="4" marL="22860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indent="-228600" lvl="5" marL="27432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indent="-228600" lvl="6" marL="32004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indent="-228600" lvl="7" marL="3657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indent="-228600" lvl="8" marL="41148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indent="-342900" lvl="2" marL="1371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indent="-342900" lvl="4" marL="22860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indent="-342900" lvl="5" marL="27432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marR="0" rtl="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406400" lvl="1" marL="914400" marR="0" rtl="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81000" lvl="2" marL="1371600" marR="0" rtl="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55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55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55600" lvl="5" marL="27432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55600" lvl="6" marL="32004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55600" lvl="7" marL="36576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55600" lvl="8" marL="4114800" marR="0" rtl="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pc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8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4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jpg"/><Relationship Id="rId4" Type="http://schemas.openxmlformats.org/officeDocument/2006/relationships/image" Target="../media/image2.jpg"/><Relationship Id="rId5" Type="http://schemas.openxmlformats.org/officeDocument/2006/relationships/image" Target="../media/image10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6.jpg"/><Relationship Id="rId4" Type="http://schemas.openxmlformats.org/officeDocument/2006/relationships/image" Target="../media/image12.jpg"/><Relationship Id="rId5" Type="http://schemas.openxmlformats.org/officeDocument/2006/relationships/image" Target="../media/image7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54000"/>
          </a:blip>
          <a:stretch>
            <a:fillRect/>
          </a:stretch>
        </a:blipFill>
      </p:bgPr>
    </p:bg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 txBox="1"/>
          <p:nvPr/>
        </p:nvSpPr>
        <p:spPr>
          <a:xfrm>
            <a:off x="731520" y="1280160"/>
            <a:ext cx="10789920" cy="11887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4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OUTCOMES OF THE AWARENESS CAMPAIGN</a:t>
            </a:r>
            <a:endParaRPr/>
          </a:p>
        </p:txBody>
      </p:sp>
      <p:sp>
        <p:nvSpPr>
          <p:cNvPr id="85" name="Google Shape;85;p13"/>
          <p:cNvSpPr txBox="1"/>
          <p:nvPr/>
        </p:nvSpPr>
        <p:spPr>
          <a:xfrm>
            <a:off x="27847" y="2540923"/>
            <a:ext cx="11957119" cy="769441"/>
          </a:xfrm>
          <a:prstGeom prst="rect">
            <a:avLst/>
          </a:prstGeom>
          <a:solidFill>
            <a:srgbClr val="D8D8D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4400" u="none" cap="none" strike="noStrike">
                <a:solidFill>
                  <a:srgbClr val="7030A0"/>
                </a:solidFill>
                <a:latin typeface="Algerian"/>
                <a:ea typeface="Algerian"/>
                <a:cs typeface="Algerian"/>
                <a:sym typeface="Algerian"/>
              </a:rPr>
              <a:t>Waste Segregation &amp; Plastic Reduction</a:t>
            </a:r>
            <a:endParaRPr/>
          </a:p>
        </p:txBody>
      </p:sp>
      <p:sp>
        <p:nvSpPr>
          <p:cNvPr id="86" name="Google Shape;86;p13"/>
          <p:cNvSpPr txBox="1"/>
          <p:nvPr/>
        </p:nvSpPr>
        <p:spPr>
          <a:xfrm>
            <a:off x="2372469" y="3657600"/>
            <a:ext cx="7416582" cy="523220"/>
          </a:xfrm>
          <a:prstGeom prst="rect">
            <a:avLst/>
          </a:prstGeom>
          <a:solidFill>
            <a:srgbClr val="E8F5E9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From Awareness → Action → Measurable Change</a:t>
            </a:r>
            <a:endParaRPr/>
          </a:p>
        </p:txBody>
      </p:sp>
      <p:sp>
        <p:nvSpPr>
          <p:cNvPr id="87" name="Google Shape;87;p13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8" name="Google Shape;88;p13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4"/>
          <p:cNvSpPr txBox="1"/>
          <p:nvPr/>
        </p:nvSpPr>
        <p:spPr>
          <a:xfrm>
            <a:off x="548640" y="320040"/>
            <a:ext cx="110642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1. Campaign Objectives</a:t>
            </a:r>
            <a:endParaRPr/>
          </a:p>
        </p:txBody>
      </p:sp>
      <p:sp>
        <p:nvSpPr>
          <p:cNvPr id="94" name="Google Shape;94;p14"/>
          <p:cNvSpPr txBox="1"/>
          <p:nvPr/>
        </p:nvSpPr>
        <p:spPr>
          <a:xfrm>
            <a:off x="731520" y="1371600"/>
            <a:ext cx="10789920" cy="31906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457200" lvl="0" marL="457200" marR="0" rtl="0" algn="l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800"/>
              <a:buFont typeface="Arial"/>
              <a:buChar char="•"/>
            </a:pPr>
            <a:r>
              <a:rPr b="1" i="0" lang="en-US" sz="28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Create awareness about correct waste segregation at source.</a:t>
            </a:r>
            <a:endParaRPr/>
          </a:p>
          <a:p>
            <a:pPr indent="-457200" lvl="0" marL="457200" marR="0" rtl="0" algn="l"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800"/>
              <a:buFont typeface="Arial"/>
              <a:buChar char="•"/>
            </a:pPr>
            <a:r>
              <a:rPr b="1" i="0" lang="en-US" sz="28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Help students identify wet, dry/recyclable and reject waste.</a:t>
            </a:r>
            <a:endParaRPr/>
          </a:p>
          <a:p>
            <a:pPr indent="-457200" lvl="0" marL="457200" marR="0" rtl="0" algn="l"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800"/>
              <a:buFont typeface="Arial"/>
              <a:buChar char="•"/>
            </a:pPr>
            <a:r>
              <a:rPr b="1" i="0" lang="en-US" sz="28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Reduce dependence on single-use plastics in school and at home.</a:t>
            </a:r>
            <a:endParaRPr/>
          </a:p>
          <a:p>
            <a:pPr indent="-457200" lvl="0" marL="457200" marR="0" rtl="0" algn="l"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800"/>
              <a:buFont typeface="Arial"/>
              <a:buChar char="•"/>
            </a:pPr>
            <a:r>
              <a:rPr b="1" i="0" lang="en-US" sz="28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Promote the 5Rs: </a:t>
            </a:r>
            <a:r>
              <a:rPr b="1" i="0" lang="en-US" sz="2800" u="none" cap="none" strike="noStrike">
                <a:solidFill>
                  <a:srgbClr val="0C0C0C"/>
                </a:solidFill>
                <a:latin typeface="Calibri"/>
                <a:ea typeface="Calibri"/>
                <a:cs typeface="Calibri"/>
                <a:sym typeface="Calibri"/>
              </a:rPr>
              <a:t>Refuse, Reduce, Reuse, Repair and Recycle</a:t>
            </a:r>
            <a:r>
              <a:rPr b="1" i="0" lang="en-US" sz="28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indent="-457200" lvl="0" marL="457200" marR="0" rtl="0" algn="l"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800"/>
              <a:buFont typeface="Arial"/>
              <a:buChar char="•"/>
            </a:pPr>
            <a:r>
              <a:rPr b="1" i="0" lang="en-US" sz="28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Encourage students to become responsible waste-management ambassadors.</a:t>
            </a:r>
            <a:endParaRPr/>
          </a:p>
        </p:txBody>
      </p:sp>
      <p:sp>
        <p:nvSpPr>
          <p:cNvPr id="95" name="Google Shape;95;p14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6" name="Google Shape;96;p14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5"/>
          <p:cNvSpPr txBox="1"/>
          <p:nvPr/>
        </p:nvSpPr>
        <p:spPr>
          <a:xfrm>
            <a:off x="548640" y="320040"/>
            <a:ext cx="110642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2. Awareness Activities Conducted</a:t>
            </a:r>
            <a:endParaRPr/>
          </a:p>
        </p:txBody>
      </p:sp>
      <p:sp>
        <p:nvSpPr>
          <p:cNvPr id="102" name="Google Shape;102;p15"/>
          <p:cNvSpPr/>
          <p:nvPr/>
        </p:nvSpPr>
        <p:spPr>
          <a:xfrm>
            <a:off x="731520" y="1325880"/>
            <a:ext cx="5120640" cy="1143000"/>
          </a:xfrm>
          <a:prstGeom prst="roundRect">
            <a:avLst>
              <a:gd fmla="val 16667" name="adj"/>
            </a:avLst>
          </a:prstGeom>
          <a:solidFill>
            <a:srgbClr val="F5F7F8"/>
          </a:solidFill>
          <a:ln cap="flat" cmpd="sng" w="9525">
            <a:solidFill>
              <a:srgbClr val="2E7D32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Awareness session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2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                           </a:t>
            </a:r>
            <a:r>
              <a:rPr b="1" i="0" lang="en-US" sz="16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Plastic pollution, segregation and 5Rs</a:t>
            </a:r>
            <a:endParaRPr/>
          </a:p>
        </p:txBody>
      </p:sp>
      <p:sp>
        <p:nvSpPr>
          <p:cNvPr id="103" name="Google Shape;103;p15"/>
          <p:cNvSpPr/>
          <p:nvPr/>
        </p:nvSpPr>
        <p:spPr>
          <a:xfrm>
            <a:off x="6309359" y="1325880"/>
            <a:ext cx="5120640" cy="1143000"/>
          </a:xfrm>
          <a:prstGeom prst="roundRect">
            <a:avLst>
              <a:gd fmla="val 16667" name="adj"/>
            </a:avLst>
          </a:prstGeom>
          <a:solidFill>
            <a:srgbClr val="F5F7F8"/>
          </a:solidFill>
          <a:ln cap="flat" cmpd="sng" w="9525">
            <a:solidFill>
              <a:srgbClr val="2E7D32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Waste-bin demonstration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                      Correct disposal using labelled bins</a:t>
            </a:r>
            <a:endParaRPr/>
          </a:p>
        </p:txBody>
      </p:sp>
      <p:sp>
        <p:nvSpPr>
          <p:cNvPr id="104" name="Google Shape;104;p15"/>
          <p:cNvSpPr/>
          <p:nvPr/>
        </p:nvSpPr>
        <p:spPr>
          <a:xfrm>
            <a:off x="731520" y="2834639"/>
            <a:ext cx="5120640" cy="1143000"/>
          </a:xfrm>
          <a:prstGeom prst="roundRect">
            <a:avLst>
              <a:gd fmla="val 16667" name="adj"/>
            </a:avLst>
          </a:prstGeom>
          <a:solidFill>
            <a:srgbClr val="F5F7F8"/>
          </a:solidFill>
          <a:ln cap="flat" cmpd="sng" w="9525">
            <a:solidFill>
              <a:srgbClr val="2E7D32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Leaflet campaign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Messages shared with students and parents </a:t>
            </a:r>
            <a:endParaRPr b="1" i="0" sz="16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5" name="Google Shape;105;p15"/>
          <p:cNvSpPr/>
          <p:nvPr/>
        </p:nvSpPr>
        <p:spPr>
          <a:xfrm>
            <a:off x="6309359" y="2834639"/>
            <a:ext cx="5120640" cy="1143000"/>
          </a:xfrm>
          <a:prstGeom prst="roundRect">
            <a:avLst>
              <a:gd fmla="val 16667" name="adj"/>
            </a:avLst>
          </a:prstGeom>
          <a:solidFill>
            <a:srgbClr val="F5F7F8"/>
          </a:solidFill>
          <a:ln cap="flat" cmpd="sng" w="9525">
            <a:solidFill>
              <a:srgbClr val="2E7D32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Pre-survey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           Baseline awareness and practices recorded</a:t>
            </a:r>
            <a:endParaRPr/>
          </a:p>
        </p:txBody>
      </p:sp>
      <p:sp>
        <p:nvSpPr>
          <p:cNvPr id="106" name="Google Shape;106;p15"/>
          <p:cNvSpPr/>
          <p:nvPr/>
        </p:nvSpPr>
        <p:spPr>
          <a:xfrm>
            <a:off x="731520" y="4343400"/>
            <a:ext cx="5120640" cy="1143000"/>
          </a:xfrm>
          <a:prstGeom prst="roundRect">
            <a:avLst>
              <a:gd fmla="val 16667" name="adj"/>
            </a:avLst>
          </a:prstGeom>
          <a:solidFill>
            <a:srgbClr val="F5F7F8"/>
          </a:solidFill>
          <a:ln cap="flat" cmpd="sng" w="9525">
            <a:solidFill>
              <a:srgbClr val="2E7D32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Action activity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13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                      </a:t>
            </a:r>
            <a:r>
              <a:rPr b="1" i="0" lang="en-US" sz="16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Plastic reduction and segregation practices</a:t>
            </a:r>
            <a:endParaRPr/>
          </a:p>
        </p:txBody>
      </p:sp>
      <p:sp>
        <p:nvSpPr>
          <p:cNvPr id="107" name="Google Shape;107;p15"/>
          <p:cNvSpPr/>
          <p:nvPr/>
        </p:nvSpPr>
        <p:spPr>
          <a:xfrm>
            <a:off x="6309359" y="4343400"/>
            <a:ext cx="5120640" cy="1143000"/>
          </a:xfrm>
          <a:prstGeom prst="roundRect">
            <a:avLst>
              <a:gd fmla="val 16667" name="adj"/>
            </a:avLst>
          </a:prstGeom>
          <a:solidFill>
            <a:srgbClr val="F5F7F8"/>
          </a:solidFill>
          <a:ln cap="flat" cmpd="sng" w="9525">
            <a:solidFill>
              <a:srgbClr val="2E7D32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Post-survey &amp; audit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                      Changes measured after the campaign</a:t>
            </a:r>
            <a:endParaRPr/>
          </a:p>
        </p:txBody>
      </p:sp>
      <p:sp>
        <p:nvSpPr>
          <p:cNvPr id="108" name="Google Shape;108;p15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5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16"/>
          <p:cNvSpPr txBox="1"/>
          <p:nvPr/>
        </p:nvSpPr>
        <p:spPr>
          <a:xfrm>
            <a:off x="548640" y="320040"/>
            <a:ext cx="110642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3. Pre- and Post-Campaign Survey Results</a:t>
            </a:r>
            <a:endParaRPr/>
          </a:p>
        </p:txBody>
      </p:sp>
      <p:sp>
        <p:nvSpPr>
          <p:cNvPr id="115" name="Google Shape;115;p16"/>
          <p:cNvSpPr txBox="1"/>
          <p:nvPr/>
        </p:nvSpPr>
        <p:spPr>
          <a:xfrm>
            <a:off x="594360" y="932688"/>
            <a:ext cx="4285404" cy="33855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Illustrative sample data: approx. 90 respondents</a:t>
            </a:r>
            <a:endParaRPr/>
          </a:p>
        </p:txBody>
      </p:sp>
      <p:pic>
        <p:nvPicPr>
          <p:cNvPr id="116" name="Google Shape;116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57200" y="1454122"/>
            <a:ext cx="10881360" cy="4964966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16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6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 amt="54000"/>
          </a:blip>
          <a:stretch>
            <a:fillRect/>
          </a:stretch>
        </a:blipFill>
      </p:bgPr>
    </p:bg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7"/>
          <p:cNvSpPr txBox="1"/>
          <p:nvPr/>
        </p:nvSpPr>
        <p:spPr>
          <a:xfrm>
            <a:off x="548640" y="320040"/>
            <a:ext cx="11064240" cy="640080"/>
          </a:xfrm>
          <a:prstGeom prst="rect">
            <a:avLst/>
          </a:prstGeom>
          <a:solidFill>
            <a:srgbClr val="FDE9D8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4. What Changed After the Campaign?</a:t>
            </a:r>
            <a:endParaRPr/>
          </a:p>
        </p:txBody>
      </p:sp>
      <p:sp>
        <p:nvSpPr>
          <p:cNvPr id="124" name="Google Shape;124;p17"/>
          <p:cNvSpPr txBox="1"/>
          <p:nvPr/>
        </p:nvSpPr>
        <p:spPr>
          <a:xfrm>
            <a:off x="138240" y="2738582"/>
            <a:ext cx="12053455" cy="3318857"/>
          </a:xfrm>
          <a:prstGeom prst="rect">
            <a:avLst/>
          </a:prstGeom>
          <a:solidFill>
            <a:srgbClr val="C2D59B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24406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Knowledge of correct waste segregation increased from 48% to 91%.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4406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Regular segregation at source increased from 32% to 78%.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4406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Students reporting avoidance of single-use plastic increased from 38% to 72%.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4406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Use of reusable bags/bottles increased from 45% to 82%.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4406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Awareness of the 5Rs increased from 40% to 88%.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44061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Overall, the post-survey indicates a clear movement from awareness towards everyday action.</a:t>
            </a:r>
            <a:endParaRPr/>
          </a:p>
        </p:txBody>
      </p:sp>
      <p:sp>
        <p:nvSpPr>
          <p:cNvPr id="125" name="Google Shape;125;p1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17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8"/>
          <p:cNvSpPr txBox="1"/>
          <p:nvPr/>
        </p:nvSpPr>
        <p:spPr>
          <a:xfrm>
            <a:off x="548640" y="320040"/>
            <a:ext cx="110642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5. Waste Segregation Audit – Observed Outcome</a:t>
            </a:r>
            <a:endParaRPr/>
          </a:p>
        </p:txBody>
      </p:sp>
      <p:pic>
        <p:nvPicPr>
          <p:cNvPr id="132" name="Google Shape;132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40080" y="1280160"/>
            <a:ext cx="10881360" cy="4389120"/>
          </a:xfrm>
          <a:prstGeom prst="rect">
            <a:avLst/>
          </a:prstGeom>
          <a:noFill/>
          <a:ln>
            <a:noFill/>
          </a:ln>
        </p:spPr>
      </p:pic>
      <p:sp>
        <p:nvSpPr>
          <p:cNvPr id="133" name="Google Shape;133;p18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4" name="Google Shape;134;p18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9"/>
          <p:cNvSpPr txBox="1"/>
          <p:nvPr/>
        </p:nvSpPr>
        <p:spPr>
          <a:xfrm>
            <a:off x="714894" y="486295"/>
            <a:ext cx="110642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6. Plastic Reduction Outcomes</a:t>
            </a:r>
            <a:endParaRPr/>
          </a:p>
        </p:txBody>
      </p:sp>
      <p:sp>
        <p:nvSpPr>
          <p:cNvPr id="140" name="Google Shape;140;p19"/>
          <p:cNvSpPr txBox="1"/>
          <p:nvPr/>
        </p:nvSpPr>
        <p:spPr>
          <a:xfrm>
            <a:off x="457200" y="1371600"/>
            <a:ext cx="11064240" cy="3688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Single-use plastic items were identified and discussed with students.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Students were encouraged to use reusable water bottles, lunch boxes and bags.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Plastic carry bags were discouraged during the campaign.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The campaign promoted refusal of unnecessary plastic packaging.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Illustrative audit result: single-use plastic waste reduced by approximately 35% after the campaign period.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Students began discussing practical alternatives such as cloth/jute bags and reusable containers.</a:t>
            </a:r>
            <a:endParaRPr/>
          </a:p>
        </p:txBody>
      </p:sp>
      <p:sp>
        <p:nvSpPr>
          <p:cNvPr id="141" name="Google Shape;141;p19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19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20"/>
          <p:cNvSpPr txBox="1"/>
          <p:nvPr/>
        </p:nvSpPr>
        <p:spPr>
          <a:xfrm>
            <a:off x="548640" y="320040"/>
            <a:ext cx="110642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7. Behavioural Changes Observed</a:t>
            </a:r>
            <a:endParaRPr/>
          </a:p>
        </p:txBody>
      </p:sp>
      <p:sp>
        <p:nvSpPr>
          <p:cNvPr id="148" name="Google Shape;148;p20"/>
          <p:cNvSpPr/>
          <p:nvPr/>
        </p:nvSpPr>
        <p:spPr>
          <a:xfrm>
            <a:off x="685800" y="1325880"/>
            <a:ext cx="5257800" cy="1828800"/>
          </a:xfrm>
          <a:prstGeom prst="roundRect">
            <a:avLst>
              <a:gd fmla="val 16667" name="adj"/>
            </a:avLst>
          </a:prstGeom>
          <a:solidFill>
            <a:srgbClr val="F5F7F8"/>
          </a:solidFill>
          <a:ln cap="flat" cmpd="sng" w="9525">
            <a:solidFill>
              <a:srgbClr val="2E7D32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Before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  Waste was often placed in the nearest bin without       checking the category.</a:t>
            </a:r>
            <a:endParaRPr/>
          </a:p>
        </p:txBody>
      </p:sp>
      <p:sp>
        <p:nvSpPr>
          <p:cNvPr id="149" name="Google Shape;149;p20"/>
          <p:cNvSpPr/>
          <p:nvPr/>
        </p:nvSpPr>
        <p:spPr>
          <a:xfrm>
            <a:off x="6355080" y="1325880"/>
            <a:ext cx="5257800" cy="1828800"/>
          </a:xfrm>
          <a:prstGeom prst="roundRect">
            <a:avLst>
              <a:gd fmla="val 16667" name="adj"/>
            </a:avLst>
          </a:prstGeom>
          <a:solidFill>
            <a:srgbClr val="E8F5E9"/>
          </a:solidFill>
          <a:ln cap="flat" cmpd="sng" w="9525">
            <a:solidFill>
              <a:srgbClr val="2E7D32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After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244061"/>
                </a:solidFill>
                <a:latin typeface="Calibri"/>
                <a:ea typeface="Calibri"/>
                <a:cs typeface="Calibri"/>
                <a:sym typeface="Calibri"/>
              </a:rPr>
              <a:t>Students showed greater attention to the correct waste bin.</a:t>
            </a:r>
            <a:endParaRPr/>
          </a:p>
        </p:txBody>
      </p:sp>
      <p:sp>
        <p:nvSpPr>
          <p:cNvPr id="150" name="Google Shape;150;p20"/>
          <p:cNvSpPr/>
          <p:nvPr/>
        </p:nvSpPr>
        <p:spPr>
          <a:xfrm>
            <a:off x="685800" y="3657600"/>
            <a:ext cx="5257800" cy="1828800"/>
          </a:xfrm>
          <a:prstGeom prst="roundRect">
            <a:avLst>
              <a:gd fmla="val 16667" name="adj"/>
            </a:avLst>
          </a:prstGeom>
          <a:solidFill>
            <a:srgbClr val="F5F7F8"/>
          </a:solidFill>
          <a:ln cap="flat" cmpd="sng" w="9525">
            <a:solidFill>
              <a:srgbClr val="2E7D32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4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Before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Single-use plastic was commonly accepted as convenient.</a:t>
            </a:r>
            <a:endParaRPr/>
          </a:p>
        </p:txBody>
      </p:sp>
      <p:sp>
        <p:nvSpPr>
          <p:cNvPr id="151" name="Google Shape;151;p20"/>
          <p:cNvSpPr/>
          <p:nvPr/>
        </p:nvSpPr>
        <p:spPr>
          <a:xfrm>
            <a:off x="6355080" y="3657600"/>
            <a:ext cx="5257800" cy="1828800"/>
          </a:xfrm>
          <a:prstGeom prst="roundRect">
            <a:avLst>
              <a:gd fmla="val 16667" name="adj"/>
            </a:avLst>
          </a:prstGeom>
          <a:solidFill>
            <a:srgbClr val="E8F5E9"/>
          </a:solidFill>
          <a:ln cap="flat" cmpd="sng" w="9525">
            <a:solidFill>
              <a:srgbClr val="2E7D32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After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1500" u="none" cap="none" strike="noStrike">
                <a:solidFill>
                  <a:srgbClr val="4F6128"/>
                </a:solidFill>
                <a:latin typeface="Calibri"/>
                <a:ea typeface="Calibri"/>
                <a:cs typeface="Calibri"/>
                <a:sym typeface="Calibri"/>
              </a:rPr>
              <a:t>       </a:t>
            </a:r>
            <a:r>
              <a:rPr b="1" i="0" lang="en-US" sz="15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More students reported carrying reusable alternatives.</a:t>
            </a:r>
            <a:endParaRPr/>
          </a:p>
        </p:txBody>
      </p:sp>
      <p:sp>
        <p:nvSpPr>
          <p:cNvPr id="152" name="Google Shape;152;p20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3" name="Google Shape;153;p20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" name="Google Shape;158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01847" y="665016"/>
            <a:ext cx="3349267" cy="2707779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id="159" name="Google Shape;159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844420" y="3869459"/>
            <a:ext cx="4541212" cy="2554432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id="160" name="Google Shape;160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241311" y="447514"/>
            <a:ext cx="3851562" cy="4871508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2"/>
          <p:cNvSpPr txBox="1"/>
          <p:nvPr/>
        </p:nvSpPr>
        <p:spPr>
          <a:xfrm>
            <a:off x="548640" y="320040"/>
            <a:ext cx="110642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8. Wider Impact of the Campaign</a:t>
            </a:r>
            <a:endParaRPr/>
          </a:p>
        </p:txBody>
      </p:sp>
      <p:sp>
        <p:nvSpPr>
          <p:cNvPr id="166" name="Google Shape;166;p22"/>
          <p:cNvSpPr txBox="1"/>
          <p:nvPr/>
        </p:nvSpPr>
        <p:spPr>
          <a:xfrm>
            <a:off x="731520" y="1371600"/>
            <a:ext cx="10789920" cy="368818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⮚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Students became more confident in explaining waste categories to peers.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⮚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Awareness messages reached families through leaflets and student conversations.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⮚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The campaign connected classroom learning with a real-life environmental issue.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⮚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Students understood that segregation must happen at the point where waste is generated.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⮚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The activity encouraged responsible citizenship and sustainable habits.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⮚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The school can continue the initiative through periodic waste audits and reminder campaigns.</a:t>
            </a:r>
            <a:endParaRPr/>
          </a:p>
        </p:txBody>
      </p:sp>
      <p:sp>
        <p:nvSpPr>
          <p:cNvPr id="167" name="Google Shape;167;p22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22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172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3"/>
          <p:cNvSpPr txBox="1"/>
          <p:nvPr/>
        </p:nvSpPr>
        <p:spPr>
          <a:xfrm>
            <a:off x="336204" y="149592"/>
            <a:ext cx="110642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9. Challenges Identified</a:t>
            </a:r>
            <a:endParaRPr/>
          </a:p>
        </p:txBody>
      </p:sp>
      <p:sp>
        <p:nvSpPr>
          <p:cNvPr id="174" name="Google Shape;174;p23"/>
          <p:cNvSpPr txBox="1"/>
          <p:nvPr/>
        </p:nvSpPr>
        <p:spPr>
          <a:xfrm>
            <a:off x="457200" y="656842"/>
            <a:ext cx="11327476" cy="282128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spcBef>
                <a:spcPts val="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❖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Some waste was still placed in the wrong bin.</a:t>
            </a:r>
            <a:endParaRPr/>
          </a:p>
          <a:p>
            <a:pPr indent="-342900" lvl="0" marL="34290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❖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Plastic packaging remains difficult to avoid completely.</a:t>
            </a:r>
            <a:endParaRPr/>
          </a:p>
          <a:p>
            <a:pPr indent="-342900" lvl="0" marL="34290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❖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Correct segregation needs regular reminders and monitoring.</a:t>
            </a:r>
            <a:endParaRPr/>
          </a:p>
          <a:p>
            <a:pPr indent="-342900" lvl="0" marL="34290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❖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Behavior change takes time and requires participation from students, staff and families.</a:t>
            </a:r>
            <a:endParaRPr/>
          </a:p>
          <a:p>
            <a:pPr indent="-342900" lvl="0" marL="342900" marR="0" rtl="0" algn="l">
              <a:spcBef>
                <a:spcPts val="1000"/>
              </a:spcBef>
              <a:spcAft>
                <a:spcPts val="0"/>
              </a:spcAft>
              <a:buClr>
                <a:srgbClr val="263238"/>
              </a:buClr>
              <a:buSzPts val="2400"/>
              <a:buFont typeface="Noto Sans Symbols"/>
              <a:buChar char="❖"/>
            </a:pPr>
            <a:r>
              <a:rPr b="0" i="0" lang="en-US" sz="2400" u="none" cap="none" strike="noStrike">
                <a:solidFill>
                  <a:srgbClr val="263238"/>
                </a:solidFill>
                <a:latin typeface="Calibri"/>
                <a:ea typeface="Calibri"/>
                <a:cs typeface="Calibri"/>
                <a:sym typeface="Calibri"/>
              </a:rPr>
              <a:t>Waste reduction should be followed by responsible reuse and recycling—not only disposal.</a:t>
            </a:r>
            <a:endParaRPr/>
          </a:p>
        </p:txBody>
      </p:sp>
      <p:sp>
        <p:nvSpPr>
          <p:cNvPr id="175" name="Google Shape;175;p23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6" name="Google Shape;176;p23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  <p:pic>
        <p:nvPicPr>
          <p:cNvPr descr="Royalty Free Risk Stock Photos | rawpixel" id="177" name="Google Shape;17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991927" y="3544181"/>
            <a:ext cx="4174836" cy="277626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" name="Google Shape;182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985818" y="0"/>
            <a:ext cx="5441661" cy="3196503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id="183" name="Google Shape;183;p24"/>
          <p:cNvPicPr preferRelativeResize="0"/>
          <p:nvPr/>
        </p:nvPicPr>
        <p:blipFill rotWithShape="1">
          <a:blip r:embed="rId4">
            <a:alphaModFix/>
          </a:blip>
          <a:srcRect b="16330" l="0" r="6124" t="3400"/>
          <a:stretch/>
        </p:blipFill>
        <p:spPr>
          <a:xfrm rot="-5400000">
            <a:off x="3249479" y="2376637"/>
            <a:ext cx="3023740" cy="5551055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  <p:pic>
        <p:nvPicPr>
          <p:cNvPr id="184" name="Google Shape;184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290943" y="462962"/>
            <a:ext cx="3522365" cy="5023438"/>
          </a:xfrm>
          <a:prstGeom prst="rect">
            <a:avLst/>
          </a:prstGeom>
          <a:noFill/>
          <a:ln cap="sq" cmpd="sng" w="38100">
            <a:solidFill>
              <a:srgbClr val="000000"/>
            </a:solidFill>
            <a:prstDash val="solid"/>
            <a:miter lim="8000"/>
            <a:headEnd len="sm" w="sm" type="none"/>
            <a:tailEnd len="sm" w="sm" type="none"/>
          </a:ln>
          <a:effectLst>
            <a:outerShdw blurRad="50800" rotWithShape="0" algn="tl" dir="2700000" dist="3810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5"/>
          <p:cNvSpPr txBox="1"/>
          <p:nvPr/>
        </p:nvSpPr>
        <p:spPr>
          <a:xfrm>
            <a:off x="548640" y="320040"/>
            <a:ext cx="110642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10. Sustaining the Change</a:t>
            </a:r>
            <a:endParaRPr/>
          </a:p>
        </p:txBody>
      </p:sp>
      <p:sp>
        <p:nvSpPr>
          <p:cNvPr id="190" name="Google Shape;190;p25"/>
          <p:cNvSpPr txBox="1"/>
          <p:nvPr/>
        </p:nvSpPr>
        <p:spPr>
          <a:xfrm>
            <a:off x="205047" y="973975"/>
            <a:ext cx="10789920" cy="34470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Conduct a short waste audit every month.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Display simple bin-label posters near waste collection points.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Continue a 'No Single-Use Plastic' awareness drive.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Organise reusable-bag / reusable-bottle challenges.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Track plastic waste quantity over time.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Share progress with students and parents through school communication channels.</a:t>
            </a:r>
            <a:endParaRPr/>
          </a:p>
          <a:p>
            <a:pPr indent="-285750" lvl="0" marL="285750" marR="0" rtl="0" algn="l">
              <a:spcBef>
                <a:spcPts val="1000"/>
              </a:spcBef>
              <a:spcAft>
                <a:spcPts val="0"/>
              </a:spcAft>
              <a:buClr>
                <a:srgbClr val="7030A0"/>
              </a:buClr>
              <a:buSzPts val="2400"/>
              <a:buFont typeface="Noto Sans Symbols"/>
              <a:buChar char="✔"/>
            </a:pPr>
            <a:r>
              <a:rPr b="0" i="0" lang="en-US" sz="24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Recognise classes or groups that consistently demonstrate correct segregation.</a:t>
            </a:r>
            <a:endParaRPr/>
          </a:p>
        </p:txBody>
      </p:sp>
      <p:sp>
        <p:nvSpPr>
          <p:cNvPr id="191" name="Google Shape;191;p25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2" name="Google Shape;192;p25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  <p:pic>
        <p:nvPicPr>
          <p:cNvPr descr="A Principal's Reflections: &lt;strong&gt;Change&lt;/strong&gt; Should Be a Reality, Not a Possibility" id="193" name="Google Shape;193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8407455" y="320040"/>
            <a:ext cx="2949231" cy="24863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6"/>
          <p:cNvSpPr txBox="1"/>
          <p:nvPr/>
        </p:nvSpPr>
        <p:spPr>
          <a:xfrm>
            <a:off x="548640" y="320040"/>
            <a:ext cx="11064240" cy="64008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28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11. Conclusion</a:t>
            </a:r>
            <a:endParaRPr/>
          </a:p>
        </p:txBody>
      </p:sp>
      <p:sp>
        <p:nvSpPr>
          <p:cNvPr id="199" name="Google Shape;199;p26"/>
          <p:cNvSpPr txBox="1"/>
          <p:nvPr/>
        </p:nvSpPr>
        <p:spPr>
          <a:xfrm>
            <a:off x="164123" y="1508760"/>
            <a:ext cx="11793415" cy="40729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US" sz="3600" u="none" cap="none" strike="noStrike">
                <a:solidFill>
                  <a:srgbClr val="2E7D32"/>
                </a:solidFill>
                <a:latin typeface="Calibri"/>
                <a:ea typeface="Calibri"/>
                <a:cs typeface="Calibri"/>
                <a:sym typeface="Calibri"/>
              </a:rPr>
              <a:t>The campaign helped students move from awareness to action.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• Improved knowledge of waste segregation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• Better day-to-day segregation practices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• Greater use of reusable alternatives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• Reduced dependence on single-use plastic</a:t>
            </a:r>
            <a:endParaRPr/>
          </a:p>
          <a:p>
            <a:pPr indent="0" lvl="0" marL="0" marR="0" rtl="0" algn="l">
              <a:spcBef>
                <a:spcPts val="800"/>
              </a:spcBef>
              <a:spcAft>
                <a:spcPts val="0"/>
              </a:spcAft>
              <a:buNone/>
            </a:pPr>
            <a:r>
              <a:rPr b="0" i="0" lang="en-US" sz="3200" u="none" cap="none" strike="noStrike">
                <a:solidFill>
                  <a:srgbClr val="7030A0"/>
                </a:solidFill>
                <a:latin typeface="Calibri"/>
                <a:ea typeface="Calibri"/>
                <a:cs typeface="Calibri"/>
                <a:sym typeface="Calibri"/>
              </a:rPr>
              <a:t>• Stronger sense of environmental responsibility</a:t>
            </a:r>
            <a:endParaRPr/>
          </a:p>
        </p:txBody>
      </p:sp>
      <p:sp>
        <p:nvSpPr>
          <p:cNvPr id="200" name="Google Shape;200;p26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26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gradFill>
          <a:gsLst>
            <a:gs pos="0">
              <a:srgbClr val="F4F8FB"/>
            </a:gs>
            <a:gs pos="74000">
              <a:srgbClr val="AEC5E1"/>
            </a:gs>
            <a:gs pos="83000">
              <a:srgbClr val="AEC5E1"/>
            </a:gs>
            <a:gs pos="100000">
              <a:srgbClr val="C8D8EB"/>
            </a:gs>
          </a:gsLst>
          <a:lin ang="5400000" scaled="0"/>
        </a:gradFill>
      </p:bgPr>
    </p:bg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27"/>
          <p:cNvSpPr/>
          <p:nvPr/>
        </p:nvSpPr>
        <p:spPr>
          <a:xfrm>
            <a:off x="0" y="6601968"/>
            <a:ext cx="12191695" cy="256032"/>
          </a:xfrm>
          <a:prstGeom prst="rect">
            <a:avLst/>
          </a:prstGeom>
          <a:solidFill>
            <a:srgbClr val="2E7D32"/>
          </a:solidFill>
          <a:ln>
            <a:noFill/>
          </a:ln>
          <a:effectLst>
            <a:outerShdw blurRad="40000" rotWithShape="0" dir="5400000" dist="23000">
              <a:srgbClr val="000000">
                <a:alpha val="34902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7" name="Google Shape;207;p27"/>
          <p:cNvSpPr txBox="1"/>
          <p:nvPr/>
        </p:nvSpPr>
        <p:spPr>
          <a:xfrm>
            <a:off x="457200" y="6601968"/>
            <a:ext cx="11247120" cy="228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9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Waste Segregation &amp; Plastic Reduction Awareness Campaign</a:t>
            </a:r>
            <a:endParaRPr/>
          </a:p>
        </p:txBody>
      </p:sp>
      <p:pic>
        <p:nvPicPr>
          <p:cNvPr descr="Ethical &lt;strong&gt;Data&lt;/strong&gt; Analytics: Balancing Insights and Privacy - IABAC" id="208" name="Google Shape;208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99778" y="4862779"/>
            <a:ext cx="2335022" cy="1739189"/>
          </a:xfrm>
          <a:prstGeom prst="rect">
            <a:avLst/>
          </a:prstGeom>
          <a:noFill/>
          <a:ln>
            <a:noFill/>
          </a:ln>
        </p:spPr>
      </p:pic>
      <p:sp>
        <p:nvSpPr>
          <p:cNvPr id="209" name="Google Shape;209;p27"/>
          <p:cNvSpPr txBox="1"/>
          <p:nvPr/>
        </p:nvSpPr>
        <p:spPr>
          <a:xfrm>
            <a:off x="457200" y="591995"/>
            <a:ext cx="11029497" cy="4093428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🌍 </a:t>
            </a:r>
            <a:r>
              <a:rPr b="1" i="0" lang="en-US" sz="3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Outcomes &amp; Way Forward</a:t>
            </a:r>
            <a:endParaRPr b="1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78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Bins Installed: 3‑bin system across classrooms, canteen, corridors, and common areas.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78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Daily Monitoring: Sahayak teams recording segregation and guiding peers.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78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Improved Segregation: Classrooms and library show reduced mixed waste.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78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Awareness Impact: Posters, assemblies, and reminders increased student participation.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7780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</a:pPr>
            <a:r>
              <a:rPr b="0" i="0" lang="en-US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Plastic Reduction: Early signs of fewer single‑use bottles and disposable packaging.</a:t>
            </a:r>
            <a:endParaRPr b="0" i="0" sz="28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0" name="Google Shape;210;p27"/>
          <p:cNvSpPr txBox="1"/>
          <p:nvPr/>
        </p:nvSpPr>
        <p:spPr>
          <a:xfrm>
            <a:off x="1136074" y="5351308"/>
            <a:ext cx="7127631" cy="5847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en-US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“Segregate Today, Sustain Tomorrow!”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