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8F5E9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0" y="0"/>
            <a:ext cx="320040" cy="6858000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822960" y="1325880"/>
            <a:ext cx="10361876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Waste Audit &amp; Assessment Report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Week 2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Presented by Sahayaks (Student Monitors- Koshika 8A and Dharmi 8A</a:t>
            </a:r>
            <a:r>
              <a:rPr b="0" i="0" lang="en-US" sz="21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/>
          </a:p>
        </p:txBody>
      </p:sp>
      <p:sp>
        <p:nvSpPr>
          <p:cNvPr id="87" name="Google Shape;87;p13"/>
          <p:cNvSpPr/>
          <p:nvPr/>
        </p:nvSpPr>
        <p:spPr>
          <a:xfrm>
            <a:off x="8778240" y="3931920"/>
            <a:ext cx="594360" cy="594360"/>
          </a:xfrm>
          <a:prstGeom prst="ellipse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9555480" y="3931920"/>
            <a:ext cx="594360" cy="594360"/>
          </a:xfrm>
          <a:prstGeom prst="ellipse">
            <a:avLst/>
          </a:prstGeom>
          <a:solidFill>
            <a:srgbClr val="1E64B4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10332720" y="3931920"/>
            <a:ext cx="594360" cy="594360"/>
          </a:xfrm>
          <a:prstGeom prst="ellipse">
            <a:avLst/>
          </a:prstGeom>
          <a:solidFill>
            <a:srgbClr val="EF8228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822960" y="4937760"/>
            <a:ext cx="615578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</a:t>
            </a:r>
            <a:endParaRPr/>
          </a:p>
        </p:txBody>
      </p:sp>
      <p:sp>
        <p:nvSpPr>
          <p:cNvPr id="91" name="Google Shape;91;p13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1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4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4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Objectives</a:t>
            </a:r>
            <a:endParaRPr/>
          </a:p>
        </p:txBody>
      </p:sp>
      <p:sp>
        <p:nvSpPr>
          <p:cNvPr id="99" name="Google Shape;99;p14"/>
          <p:cNvSpPr/>
          <p:nvPr/>
        </p:nvSpPr>
        <p:spPr>
          <a:xfrm>
            <a:off x="213361" y="1267382"/>
            <a:ext cx="3749040" cy="4634132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Identify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Identify types and quantities of waste generated in school</a:t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4175457" y="1344168"/>
            <a:ext cx="3628031" cy="4490759"/>
          </a:xfrm>
          <a:prstGeom prst="roundRect">
            <a:avLst>
              <a:gd fmla="val 16667" name="adj"/>
            </a:avLst>
          </a:prstGeom>
          <a:solidFill>
            <a:srgbClr val="E8F2FC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Assess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Assess disposal practices and plastic-use habits</a:t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>
            <a:off x="8016544" y="1344169"/>
            <a:ext cx="3962095" cy="4490758"/>
          </a:xfrm>
          <a:prstGeom prst="roundRect">
            <a:avLst>
              <a:gd fmla="val 16667" name="adj"/>
            </a:avLst>
          </a:prstGeom>
          <a:solidFill>
            <a:srgbClr val="FFF3E0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Establish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Establish baseline data for comparison</a:t>
            </a:r>
            <a:endParaRPr/>
          </a:p>
        </p:txBody>
      </p:sp>
      <p:sp>
        <p:nvSpPr>
          <p:cNvPr id="102" name="Google Shape;102;p14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2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5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5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5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Methodology</a:t>
            </a:r>
            <a:endParaRPr/>
          </a:p>
        </p:txBody>
      </p:sp>
      <p:sp>
        <p:nvSpPr>
          <p:cNvPr id="110" name="Google Shape;110;p15"/>
          <p:cNvSpPr txBox="1"/>
          <p:nvPr/>
        </p:nvSpPr>
        <p:spPr>
          <a:xfrm>
            <a:off x="731519" y="1234440"/>
            <a:ext cx="11155679" cy="17620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• Survey &amp; observation across classrooms, corridors, canteen, and common areas</a:t>
            </a:r>
            <a:endParaRPr/>
          </a:p>
          <a:p>
            <a:pPr indent="0" lvl="0" marL="0" marR="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• Data collection tools</a:t>
            </a:r>
            <a:r>
              <a:rPr b="0" i="0" lang="en-US" sz="21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</p:txBody>
      </p:sp>
      <p:sp>
        <p:nvSpPr>
          <p:cNvPr id="111" name="Google Shape;111;p15"/>
          <p:cNvSpPr/>
          <p:nvPr/>
        </p:nvSpPr>
        <p:spPr>
          <a:xfrm>
            <a:off x="792785" y="3142765"/>
            <a:ext cx="3228230" cy="3221459"/>
          </a:xfrm>
          <a:prstGeom prst="roundRect">
            <a:avLst>
              <a:gd fmla="val 16667" name="adj"/>
            </a:avLst>
          </a:prstGeom>
          <a:solidFill>
            <a:srgbClr val="F5F7F6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Student monitoring sheets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Used to record</a:t>
            </a:r>
            <a:endParaRPr b="1" i="0" sz="16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 observations</a:t>
            </a:r>
            <a:endParaRPr/>
          </a:p>
        </p:txBody>
      </p:sp>
      <p:sp>
        <p:nvSpPr>
          <p:cNvPr id="112" name="Google Shape;112;p15"/>
          <p:cNvSpPr/>
          <p:nvPr/>
        </p:nvSpPr>
        <p:spPr>
          <a:xfrm>
            <a:off x="4246100" y="3078565"/>
            <a:ext cx="3337560" cy="3221459"/>
          </a:xfrm>
          <a:prstGeom prst="roundRect">
            <a:avLst>
              <a:gd fmla="val 16667" name="adj"/>
            </a:avLst>
          </a:prstGeom>
          <a:solidFill>
            <a:srgbClr val="F5F7F6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Sahayak-supervised bin checks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Supported</a:t>
            </a:r>
            <a:r>
              <a:rPr b="0" i="0" lang="en-US" sz="15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regular waste checks</a:t>
            </a:r>
            <a:endParaRPr/>
          </a:p>
        </p:txBody>
      </p:sp>
      <p:sp>
        <p:nvSpPr>
          <p:cNvPr id="113" name="Google Shape;113;p15"/>
          <p:cNvSpPr/>
          <p:nvPr/>
        </p:nvSpPr>
        <p:spPr>
          <a:xfrm>
            <a:off x="7945901" y="3124478"/>
            <a:ext cx="3337560" cy="3221458"/>
          </a:xfrm>
          <a:prstGeom prst="roundRect">
            <a:avLst>
              <a:gd fmla="val 16667" name="adj"/>
            </a:avLst>
          </a:prstGeom>
          <a:solidFill>
            <a:srgbClr val="F5F7F6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Plastic-use questionnaire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Captured</a:t>
            </a:r>
            <a:r>
              <a:rPr b="0" i="0" lang="en-US" sz="15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student plastic-use habits</a:t>
            </a:r>
            <a:endParaRPr/>
          </a:p>
        </p:txBody>
      </p:sp>
      <p:sp>
        <p:nvSpPr>
          <p:cNvPr id="114" name="Google Shape;114;p15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3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6"/>
          <p:cNvSpPr/>
          <p:nvPr/>
        </p:nvSpPr>
        <p:spPr>
          <a:xfrm>
            <a:off x="305" y="512064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6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Categories</a:t>
            </a:r>
            <a:endParaRPr/>
          </a:p>
        </p:txBody>
      </p:sp>
      <p:sp>
        <p:nvSpPr>
          <p:cNvPr id="122" name="Google Shape;122;p16"/>
          <p:cNvSpPr txBox="1"/>
          <p:nvPr/>
        </p:nvSpPr>
        <p:spPr>
          <a:xfrm>
            <a:off x="274320" y="758952"/>
            <a:ext cx="5176911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Average daily quantity and common sources</a:t>
            </a:r>
            <a:endParaRPr/>
          </a:p>
        </p:txBody>
      </p:sp>
      <p:pic>
        <p:nvPicPr>
          <p:cNvPr id="123" name="Google Shape;12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4360" y="1234440"/>
            <a:ext cx="5212080" cy="5111496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6"/>
          <p:cNvSpPr/>
          <p:nvPr/>
        </p:nvSpPr>
        <p:spPr>
          <a:xfrm>
            <a:off x="6126480" y="1097506"/>
            <a:ext cx="5166360" cy="1516510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🟢 Biodegradable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4–5 kg  •  Canteen leftovers, fruit peels</a:t>
            </a:r>
            <a:endParaRPr/>
          </a:p>
        </p:txBody>
      </p:sp>
      <p:sp>
        <p:nvSpPr>
          <p:cNvPr id="125" name="Google Shape;125;p16"/>
          <p:cNvSpPr/>
          <p:nvPr/>
        </p:nvSpPr>
        <p:spPr>
          <a:xfrm>
            <a:off x="6126480" y="3155848"/>
            <a:ext cx="5166360" cy="1516510"/>
          </a:xfrm>
          <a:prstGeom prst="roundRect">
            <a:avLst>
              <a:gd fmla="val 16667" name="adj"/>
            </a:avLst>
          </a:prstGeom>
          <a:solidFill>
            <a:srgbClr val="E8F2FC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🔵Recyclable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2–3 kg  •  Paper scraps, notebooks</a:t>
            </a:r>
            <a:r>
              <a:rPr b="0" i="0" lang="en-US" sz="15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cardboard</a:t>
            </a:r>
            <a:endParaRPr/>
          </a:p>
        </p:txBody>
      </p:sp>
      <p:sp>
        <p:nvSpPr>
          <p:cNvPr id="126" name="Google Shape;126;p16"/>
          <p:cNvSpPr/>
          <p:nvPr/>
        </p:nvSpPr>
        <p:spPr>
          <a:xfrm>
            <a:off x="6126480" y="5057804"/>
            <a:ext cx="5303520" cy="1288132"/>
          </a:xfrm>
          <a:prstGeom prst="roundRect">
            <a:avLst>
              <a:gd fmla="val 16667" name="adj"/>
            </a:avLst>
          </a:prstGeom>
          <a:solidFill>
            <a:srgbClr val="F5F7F6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⚫ Non-Recyclable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3–4 kg wrappers, single-use plastics•  Plastic  use bottles</a:t>
            </a:r>
            <a:endParaRPr/>
          </a:p>
        </p:txBody>
      </p:sp>
      <p:sp>
        <p:nvSpPr>
          <p:cNvPr id="127" name="Google Shape;127;p16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4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7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7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7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Plastic-Use Pre-Survey Outcomes</a:t>
            </a:r>
            <a:endParaRPr/>
          </a:p>
        </p:txBody>
      </p:sp>
      <p:pic>
        <p:nvPicPr>
          <p:cNvPr id="135" name="Google Shape;13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1520" y="1234440"/>
            <a:ext cx="7315200" cy="448056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7"/>
          <p:cNvSpPr/>
          <p:nvPr/>
        </p:nvSpPr>
        <p:spPr>
          <a:xfrm>
            <a:off x="8241323" y="1220724"/>
            <a:ext cx="3681046" cy="1143000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65%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</a:t>
            </a:r>
            <a:r>
              <a:rPr b="0" i="0" lang="en-US" sz="15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single-use plastic bottles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7"/>
          <p:cNvSpPr/>
          <p:nvPr/>
        </p:nvSpPr>
        <p:spPr>
          <a:xfrm>
            <a:off x="8366759" y="2651760"/>
            <a:ext cx="3555609" cy="1143000"/>
          </a:xfrm>
          <a:prstGeom prst="roundRect">
            <a:avLst>
              <a:gd fmla="val 16667" name="adj"/>
            </a:avLst>
          </a:prstGeom>
          <a:solidFill>
            <a:srgbClr val="E8F2FC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40%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bring food in disposable packaging</a:t>
            </a:r>
            <a:endParaRPr/>
          </a:p>
        </p:txBody>
      </p:sp>
      <p:sp>
        <p:nvSpPr>
          <p:cNvPr id="138" name="Google Shape;138;p17"/>
          <p:cNvSpPr/>
          <p:nvPr/>
        </p:nvSpPr>
        <p:spPr>
          <a:xfrm>
            <a:off x="8366760" y="4069080"/>
            <a:ext cx="3555608" cy="1143000"/>
          </a:xfrm>
          <a:prstGeom prst="roundRect">
            <a:avLst>
              <a:gd fmla="val 16667" name="adj"/>
            </a:avLst>
          </a:prstGeom>
          <a:solidFill>
            <a:srgbClr val="FFF3E0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25%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reusable lunch boxes or cloth bags</a:t>
            </a:r>
            <a:endParaRPr/>
          </a:p>
        </p:txBody>
      </p:sp>
      <p:sp>
        <p:nvSpPr>
          <p:cNvPr id="139" name="Google Shape;139;p17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5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8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8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8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Key Observations</a:t>
            </a:r>
            <a:endParaRPr/>
          </a:p>
        </p:txBody>
      </p:sp>
      <p:sp>
        <p:nvSpPr>
          <p:cNvPr id="147" name="Google Shape;147;p18"/>
          <p:cNvSpPr/>
          <p:nvPr/>
        </p:nvSpPr>
        <p:spPr>
          <a:xfrm>
            <a:off x="656492" y="1371599"/>
            <a:ext cx="5104228" cy="1817077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Observation 1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Biodegradable waste is the largest category</a:t>
            </a:r>
            <a:endParaRPr/>
          </a:p>
        </p:txBody>
      </p:sp>
      <p:sp>
        <p:nvSpPr>
          <p:cNvPr id="148" name="Google Shape;148;p18"/>
          <p:cNvSpPr/>
          <p:nvPr/>
        </p:nvSpPr>
        <p:spPr>
          <a:xfrm>
            <a:off x="6142892" y="1371600"/>
            <a:ext cx="5104228" cy="1817076"/>
          </a:xfrm>
          <a:prstGeom prst="roundRect">
            <a:avLst>
              <a:gd fmla="val 16667" name="adj"/>
            </a:avLst>
          </a:prstGeom>
          <a:solidFill>
            <a:srgbClr val="E8F2FC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Observation 2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Recyclable paper is often mixed with non-recyclables</a:t>
            </a:r>
            <a:endParaRPr/>
          </a:p>
        </p:txBody>
      </p:sp>
      <p:sp>
        <p:nvSpPr>
          <p:cNvPr id="149" name="Google Shape;149;p18"/>
          <p:cNvSpPr/>
          <p:nvPr/>
        </p:nvSpPr>
        <p:spPr>
          <a:xfrm>
            <a:off x="777240" y="4173415"/>
            <a:ext cx="4983480" cy="1682848"/>
          </a:xfrm>
          <a:prstGeom prst="roundRect">
            <a:avLst>
              <a:gd fmla="val 16667" name="adj"/>
            </a:avLst>
          </a:prstGeom>
          <a:solidFill>
            <a:srgbClr val="FFF3E0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Observation 3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High dependence on single-use plastics</a:t>
            </a:r>
            <a:endParaRPr/>
          </a:p>
        </p:txBody>
      </p:sp>
      <p:sp>
        <p:nvSpPr>
          <p:cNvPr id="150" name="Google Shape;150;p18"/>
          <p:cNvSpPr/>
          <p:nvPr/>
        </p:nvSpPr>
        <p:spPr>
          <a:xfrm>
            <a:off x="6263640" y="4173415"/>
            <a:ext cx="4983480" cy="1682848"/>
          </a:xfrm>
          <a:prstGeom prst="roundRect">
            <a:avLst>
              <a:gd fmla="val 16667" name="adj"/>
            </a:avLst>
          </a:prstGeom>
          <a:solidFill>
            <a:srgbClr val="F5F7F6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Observation 4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Awareness of segregation is low</a:t>
            </a:r>
            <a:endParaRPr/>
          </a:p>
        </p:txBody>
      </p:sp>
      <p:sp>
        <p:nvSpPr>
          <p:cNvPr id="151" name="Google Shape;151;p18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6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9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9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Analysis</a:t>
            </a:r>
            <a:endParaRPr/>
          </a:p>
        </p:txBody>
      </p:sp>
      <p:sp>
        <p:nvSpPr>
          <p:cNvPr id="159" name="Google Shape;159;p19"/>
          <p:cNvSpPr txBox="1"/>
          <p:nvPr/>
        </p:nvSpPr>
        <p:spPr>
          <a:xfrm>
            <a:off x="852267" y="768096"/>
            <a:ext cx="539496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5A645F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Waste composition and plastic-use comparison</a:t>
            </a:r>
            <a:endParaRPr/>
          </a:p>
        </p:txBody>
      </p:sp>
      <p:pic>
        <p:nvPicPr>
          <p:cNvPr id="160" name="Google Shape;16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0080" y="1234440"/>
            <a:ext cx="5212080" cy="4809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26480" y="1234440"/>
            <a:ext cx="5394960" cy="448056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9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7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0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Expected Outputs</a:t>
            </a:r>
            <a:endParaRPr/>
          </a:p>
        </p:txBody>
      </p:sp>
      <p:sp>
        <p:nvSpPr>
          <p:cNvPr id="170" name="Google Shape;170;p20"/>
          <p:cNvSpPr/>
          <p:nvPr/>
        </p:nvSpPr>
        <p:spPr>
          <a:xfrm>
            <a:off x="465711" y="1536543"/>
            <a:ext cx="3618914" cy="3602502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Waste Audit Report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Baseline data recorded</a:t>
            </a:r>
            <a:endParaRPr/>
          </a:p>
        </p:txBody>
      </p:sp>
      <p:sp>
        <p:nvSpPr>
          <p:cNvPr id="171" name="Google Shape;171;p20"/>
          <p:cNvSpPr/>
          <p:nvPr/>
        </p:nvSpPr>
        <p:spPr>
          <a:xfrm>
            <a:off x="4550336" y="1508760"/>
            <a:ext cx="3404944" cy="3602502"/>
          </a:xfrm>
          <a:prstGeom prst="roundRect">
            <a:avLst>
              <a:gd fmla="val 16667" name="adj"/>
            </a:avLst>
          </a:prstGeom>
          <a:solidFill>
            <a:srgbClr val="E8F2FC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Survey Analysis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Student plastic-use habits documented</a:t>
            </a:r>
            <a:endParaRPr/>
          </a:p>
        </p:txBody>
      </p:sp>
      <p:sp>
        <p:nvSpPr>
          <p:cNvPr id="172" name="Google Shape;172;p20"/>
          <p:cNvSpPr/>
          <p:nvPr/>
        </p:nvSpPr>
        <p:spPr>
          <a:xfrm>
            <a:off x="8321040" y="1508760"/>
            <a:ext cx="3566160" cy="3602502"/>
          </a:xfrm>
          <a:prstGeom prst="roundRect">
            <a:avLst>
              <a:gd fmla="val 16667" name="adj"/>
            </a:avLst>
          </a:prstGeom>
          <a:solidFill>
            <a:srgbClr val="FFF3E0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Charts &amp; Graphs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For Week 3 awareness campaigns</a:t>
            </a:r>
            <a:endParaRPr/>
          </a:p>
        </p:txBody>
      </p:sp>
      <p:sp>
        <p:nvSpPr>
          <p:cNvPr id="173" name="Google Shape;173;p20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8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1"/>
          <p:cNvSpPr txBox="1"/>
          <p:nvPr/>
        </p:nvSpPr>
        <p:spPr>
          <a:xfrm>
            <a:off x="502920" y="109728"/>
            <a:ext cx="11155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Week 3 Awareness &amp; Research</a:t>
            </a:r>
            <a:endParaRPr/>
          </a:p>
        </p:txBody>
      </p:sp>
      <p:sp>
        <p:nvSpPr>
          <p:cNvPr id="181" name="Google Shape;181;p21"/>
          <p:cNvSpPr/>
          <p:nvPr/>
        </p:nvSpPr>
        <p:spPr>
          <a:xfrm>
            <a:off x="868680" y="1325880"/>
            <a:ext cx="4983480" cy="1769012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Step 1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Research nutrients and healthy eating</a:t>
            </a:r>
            <a:endParaRPr/>
          </a:p>
        </p:txBody>
      </p:sp>
      <p:sp>
        <p:nvSpPr>
          <p:cNvPr id="182" name="Google Shape;182;p21"/>
          <p:cNvSpPr/>
          <p:nvPr/>
        </p:nvSpPr>
        <p:spPr>
          <a:xfrm>
            <a:off x="6355080" y="1325880"/>
            <a:ext cx="4983480" cy="1769012"/>
          </a:xfrm>
          <a:prstGeom prst="roundRect">
            <a:avLst>
              <a:gd fmla="val 16667" name="adj"/>
            </a:avLst>
          </a:prstGeom>
          <a:solidFill>
            <a:srgbClr val="E8F2FC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Step 2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Link junk food packaging to waste generation</a:t>
            </a:r>
            <a:endParaRPr/>
          </a:p>
        </p:txBody>
      </p:sp>
      <p:sp>
        <p:nvSpPr>
          <p:cNvPr id="183" name="Google Shape;183;p21"/>
          <p:cNvSpPr/>
          <p:nvPr/>
        </p:nvSpPr>
        <p:spPr>
          <a:xfrm>
            <a:off x="853440" y="3640016"/>
            <a:ext cx="4983480" cy="1769012"/>
          </a:xfrm>
          <a:prstGeom prst="roundRect">
            <a:avLst>
              <a:gd fmla="val 16667" name="adj"/>
            </a:avLst>
          </a:prstGeom>
          <a:solidFill>
            <a:srgbClr val="FFF3E0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Step 3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Create posters and presentations</a:t>
            </a:r>
            <a:endParaRPr/>
          </a:p>
        </p:txBody>
      </p:sp>
      <p:sp>
        <p:nvSpPr>
          <p:cNvPr id="184" name="Google Shape;184;p21"/>
          <p:cNvSpPr/>
          <p:nvPr/>
        </p:nvSpPr>
        <p:spPr>
          <a:xfrm>
            <a:off x="6355080" y="3640016"/>
            <a:ext cx="4983480" cy="1769012"/>
          </a:xfrm>
          <a:prstGeom prst="roundRect">
            <a:avLst>
              <a:gd fmla="val 16667" name="adj"/>
            </a:avLst>
          </a:prstGeom>
          <a:solidFill>
            <a:srgbClr val="F5F7F6"/>
          </a:solidFill>
          <a:ln cap="flat" cmpd="sng" w="9525">
            <a:solidFill>
              <a:srgbClr val="D2DCD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164575" spcFirstLastPara="1" rIns="16457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Step 4</a:t>
            </a:r>
            <a:endParaRPr/>
          </a:p>
          <a:p>
            <a:pPr indent="0" lvl="0" marL="0" marR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Promote reusable habits</a:t>
            </a:r>
            <a:endParaRPr/>
          </a:p>
        </p:txBody>
      </p:sp>
      <p:sp>
        <p:nvSpPr>
          <p:cNvPr id="185" name="Google Shape;185;p21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9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8F5E9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22"/>
          <p:cNvSpPr txBox="1"/>
          <p:nvPr/>
        </p:nvSpPr>
        <p:spPr>
          <a:xfrm>
            <a:off x="715108" y="611724"/>
            <a:ext cx="10597661" cy="29546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“Together we can make </a:t>
            </a:r>
            <a:endParaRPr b="0" i="0" sz="6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our school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cleaner and greener!”</a:t>
            </a:r>
            <a:endParaRPr/>
          </a:p>
        </p:txBody>
      </p:sp>
      <p:sp>
        <p:nvSpPr>
          <p:cNvPr id="192" name="Google Shape;192;p22"/>
          <p:cNvSpPr txBox="1"/>
          <p:nvPr/>
        </p:nvSpPr>
        <p:spPr>
          <a:xfrm>
            <a:off x="1018361" y="4768948"/>
            <a:ext cx="989033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33228"/>
                </a:solidFill>
                <a:latin typeface="Calibri"/>
                <a:ea typeface="Calibri"/>
                <a:cs typeface="Calibri"/>
                <a:sym typeface="Calibri"/>
              </a:rPr>
              <a:t>Presented by Sahayaks – Student Monitoring Team</a:t>
            </a:r>
            <a:endParaRPr/>
          </a:p>
        </p:txBody>
      </p:sp>
      <p:sp>
        <p:nvSpPr>
          <p:cNvPr id="193" name="Google Shape;193;p22"/>
          <p:cNvSpPr txBox="1"/>
          <p:nvPr/>
        </p:nvSpPr>
        <p:spPr>
          <a:xfrm>
            <a:off x="502920" y="6510528"/>
            <a:ext cx="111556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A645F"/>
                </a:solidFill>
                <a:latin typeface="Calibri"/>
                <a:ea typeface="Calibri"/>
                <a:cs typeface="Calibri"/>
                <a:sym typeface="Calibri"/>
              </a:rPr>
              <a:t>School Sustainability Campaign  •  Week 2  |  10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