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25"/>
    <p:sldId id="262" r:id="rId8"/>
    <p:sldId id="263" r:id="rId9"/>
    <p:sldId id="264" r:id="rId10"/>
    <p:sldId id="265" r:id="rId11"/>
    <p:sldId id="275" r:id="rId26"/>
    <p:sldId id="277" r:id="rId28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27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  <Relationship Id="rId25" Type="http://schemas.openxmlformats.org/officeDocument/2006/relationships/slide" Target="slides/slide19.xml"/>
  <Relationship Id="rId26" Type="http://schemas.openxmlformats.org/officeDocument/2006/relationships/slide" Target="slides/slide20.xml"/>
  <Relationship Id="rId27" Type="http://schemas.openxmlformats.org/officeDocument/2006/relationships/slide" Target="slides/slide21.xml"/>
  <Relationship Id="rId28" Type="http://schemas.openxmlformats.org/officeDocument/2006/relationships/slide" Target="slides/slide22.xml"/>
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365314"/>
                </a:solidFill>
                <a:latin typeface="Arial"/>
              </a:defRPr>
            </a:pPr>
            <a:r>
              <a:rPr sz="1400" b="0" i="0" u="none" strike="noStrike">
                <a:solidFill>
                  <a:srgbClr val="365314"/>
                </a:solidFill>
                <a:latin typeface="Arial"/>
              </a:rPr>
              <a:t>Share of weekly waste (%)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Waste mix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6A34A"/>
              </a:solidFill>
              <a:effectLst/>
            </c:spPr>
          </c:dPt>
          <c:dPt>
            <c:idx val="1"/>
            <c:bubble3D val="0"/>
            <c:spPr>
              <a:solidFill>
                <a:srgbClr val="2563EB"/>
              </a:solidFill>
              <a:effectLst/>
            </c:spPr>
          </c:dPt>
          <c:dPt>
            <c:idx val="2"/>
            <c:bubble3D val="0"/>
            <c:spPr>
              <a:solidFill>
                <a:srgbClr val="DC2626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Biodegradable</c:v>
                </c:pt>
                <c:pt idx="1">
                  <c:v>Recyclable</c:v>
                </c:pt>
                <c:pt idx="2">
                  <c:v>Non-recyclable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62.7</c:v>
                </c:pt>
                <c:pt idx="1">
                  <c:v>21.4</c:v>
                </c:pt>
                <c:pt idx="2">
                  <c:v>15.9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F293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365314"/>
                </a:solidFill>
                <a:latin typeface="Arial"/>
              </a:defRPr>
            </a:pPr>
            <a:r>
              <a:rPr sz="1400" b="0" i="0" u="none" strike="noStrike">
                <a:solidFill>
                  <a:srgbClr val="365314"/>
                </a:solidFill>
                <a:latin typeface="Arial"/>
              </a:rPr>
              <a:t>Daily waste generated (kg)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waste (kg)</c:v>
                </c:pt>
              </c:strCache>
            </c:strRef>
          </c:tx>
          <c:spPr>
            <a:solidFill>
              <a:srgbClr val="0D948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34E4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Mon</c:v>
                  </c:pt>
                  <c:pt idx="1">
                    <c:v>Tue</c:v>
                  </c:pt>
                  <c:pt idx="2">
                    <c:v>Wed</c:v>
                  </c:pt>
                  <c:pt idx="3">
                    <c:v>Thu</c:v>
                  </c:pt>
                  <c:pt idx="4">
                    <c:v>Fri</c:v>
                  </c:pt>
                  <c:pt idx="5">
                    <c:v>Sat</c:v>
                  </c:pt>
                  <c:pt idx="6">
                    <c:v>Sun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19.7</c:v>
                </c:pt>
                <c:pt idx="1">
                  <c:v>18.5</c:v>
                </c:pt>
                <c:pt idx="2">
                  <c:v>21</c:v>
                </c:pt>
                <c:pt idx="3">
                  <c:v>19</c:v>
                </c:pt>
                <c:pt idx="4">
                  <c:v>23.9</c:v>
                </c:pt>
                <c:pt idx="5">
                  <c:v>14.5</c:v>
                </c:pt>
                <c:pt idx="6">
                  <c:v>5.6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1" i="0" strike="noStrike" sz="1000" u="none">
                  <a:solidFill>
                    <a:srgbClr val="134E4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8"/>
          <c:min val="0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50" b="0" i="0" u="none" strike="noStrike">
                <a:solidFill>
                  <a:srgbClr val="14532D"/>
                </a:solidFill>
                <a:latin typeface="Arial"/>
              </a:defRPr>
            </a:pPr>
            <a:r>
              <a:rPr sz="1350" b="0" i="0" u="none" strike="noStrike">
                <a:solidFill>
                  <a:srgbClr val="14532D"/>
                </a:solidFill>
                <a:latin typeface="Arial"/>
              </a:rPr>
              <a:t>Impact assessment — baseline vs target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Week 2 baseline</c:v>
                </c:pt>
              </c:strCache>
            </c:strRef>
          </c:tx>
          <c:spPr>
            <a:solidFill>
              <a:srgbClr val="9CA3A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93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Correct segregation %</c:v>
                  </c:pt>
                  <c:pt idx="1">
                    <c:v>Single-use items /class /day</c:v>
                  </c:pt>
                  <c:pt idx="2">
                    <c:v>SDG-aware students %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60</c:v>
                </c:pt>
                <c:pt idx="2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Week 11 target</c:v>
                </c:pt>
              </c:strCache>
            </c:strRef>
          </c:tx>
          <c:spPr>
            <a:solidFill>
              <a:srgbClr val="16A3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93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Correct segregation %</c:v>
                  </c:pt>
                  <c:pt idx="1">
                    <c:v>Single-use items /class /day</c:v>
                  </c:pt>
                  <c:pt idx="2">
                    <c:v>SDG-aware students %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85</c:v>
                </c:pt>
                <c:pt idx="1">
                  <c:v>20</c:v>
                </c:pt>
                <c:pt idx="2">
                  <c:v>95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1F2937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1F293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BDJL" Type="http://schemas.openxmlformats.org/officeDocument/2006/relationships/image" Target="../media/bdj_logo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Relationship Id="rIdBDJL" Type="http://schemas.openxmlformats.org/officeDocument/2006/relationships/image" Target="../media/bdj_logo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Relationship Id="rIdBDJL" Type="http://schemas.openxmlformats.org/officeDocument/2006/relationships/image" Target="../media/bdj_log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Relationship Id="rIdBDJL" Type="http://schemas.openxmlformats.org/officeDocument/2006/relationships/image" Target="../media/bdj_log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Relationship Id="rIdBDJL" Type="http://schemas.openxmlformats.org/officeDocument/2006/relationships/image" Target="../media/bdj_log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Relationship Id="rIdBDJL" Type="http://schemas.openxmlformats.org/officeDocument/2006/relationships/image" Target="../media/bdj_logo.png"/></Relationships>
</file>

<file path=ppt/slides/_rels/slide7.xml.rels><?xml version="1.0" encoding="UTF-8" standalone="yes"?>
<Relationships xmlns="http://schemas.openxmlformats.org/package/2006/relationships"><Relationship Id="rId2" Type="http://schemas.openxmlformats.org/officeDocument/2006/relationships/chart" Target="/ppt/charts/chart1.xml"/><Relationship Id="rId3" Type="http://schemas.openxmlformats.org/officeDocument/2006/relationships/chart" Target="/ppt/charts/chart2.xml"/><Relationship Id="rId1" Type="http://schemas.openxmlformats.org/officeDocument/2006/relationships/image" Target="../media/Slide-7-image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Relationship Id="rIdBDJL" Type="http://schemas.openxmlformats.org/officeDocument/2006/relationships/image" Target="../media/bdj_log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Relationship Id="rIdBDJL" Type="http://schemas.openxmlformats.org/officeDocument/2006/relationships/image" Target="../media/bdj_log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Relationship Id="rIdBDJL" Type="http://schemas.openxmlformats.org/officeDocument/2006/relationships/image" Target="../media/bdj_log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Relationship Id="rIdBDJL" Type="http://schemas.openxmlformats.org/officeDocument/2006/relationships/image" Target="../media/bdj_log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Relationship Id="rIdBDJL" Type="http://schemas.openxmlformats.org/officeDocument/2006/relationships/image" Target="../media/bdj_log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Relationship Id="rIdBDJL" Type="http://schemas.openxmlformats.org/officeDocument/2006/relationships/image" Target="../media/bdj_log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Relationship Id="rIdBDJL" Type="http://schemas.openxmlformats.org/officeDocument/2006/relationships/image" Target="../media/bdj_log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Relationship Id="rIdBDJL" Type="http://schemas.openxmlformats.org/officeDocument/2006/relationships/image" Target="../media/bdj_log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3.png"/><Relationship Id="rId6" Type="http://schemas.openxmlformats.org/officeDocument/2006/relationships/image" Target="../media/image-15-6.png"/><Relationship Id="rId7" Type="http://schemas.openxmlformats.org/officeDocument/2006/relationships/image" Target="../media/image-15-3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Relationship Id="rIdBDJL" Type="http://schemas.openxmlformats.org/officeDocument/2006/relationships/image" Target="../media/bdj_log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Relationship Id="rIdBDJL" Type="http://schemas.openxmlformats.org/officeDocument/2006/relationships/image" Target="../media/bdj_logo.png"/></Relationships>
</file>

<file path=ppt/slides/_rels/slide17.xml.rels><?xml version="1.0" encoding="UTF-8" standalone="yes"?>
<Relationships xmlns="http://schemas.openxmlformats.org/package/2006/relationships"><Relationship Id="rId6" Type="http://schemas.openxmlformats.org/officeDocument/2006/relationships/chart" Target="/ppt/charts/chart3.xml"/><Relationship Id="rId1" Type="http://schemas.openxmlformats.org/officeDocument/2006/relationships/image" Target="../media/Slide-17-image-1.png"/><Relationship Id="rId2" Type="http://schemas.openxmlformats.org/officeDocument/2006/relationships/image" Target="../media/image-17-2.png"/><Relationship Id="rId3" Type="http://schemas.openxmlformats.org/officeDocument/2006/relationships/image" Target="../media/image-17-2.png"/><Relationship Id="rId4" Type="http://schemas.openxmlformats.org/officeDocument/2006/relationships/image" Target="../media/image-17-2.png"/><Relationship Id="rId5" Type="http://schemas.openxmlformats.org/officeDocument/2006/relationships/image" Target="../media/image-17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Relationship Id="rIdBDJL" Type="http://schemas.openxmlformats.org/officeDocument/2006/relationships/image" Target="../media/bdj_log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Relationship Id="rIdBDJL" Type="http://schemas.openxmlformats.org/officeDocument/2006/relationships/image" Target="../media/bdj_log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BDJL" Type="http://schemas.openxmlformats.org/officeDocument/2006/relationships/image" Target="../media/bdj_log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BDJL" Type="http://schemas.openxmlformats.org/officeDocument/2006/relationships/image" Target="../media/bdj_log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BDJL" Type="http://schemas.openxmlformats.org/officeDocument/2006/relationships/image" Target="../media/bdj_log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BDJL" Type="http://schemas.openxmlformats.org/officeDocument/2006/relationships/image" Target="../media/bdj_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68680"/>
            <a:ext cx="6035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SDG 12  ×  SDG 14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66928" y="1325880"/>
            <a:ext cx="6126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TRASH TALK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40080" y="25146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Segregation • Plastic Reduction • Smart Bins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5760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12-week, student-led movement to sort smarter, ditch single-use plastic, protect life below water — and give our bins a brain.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617720"/>
            <a:ext cx="5577840" cy="914400"/>
          </a:xfrm>
          <a:prstGeom prst="roundRect">
            <a:avLst>
              <a:gd name="adj" fmla="val 16000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00E5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1248" y="4791456"/>
            <a:ext cx="566928" cy="566928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8" name="Image 0" descr="assets/ic_schoo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49" y="4938857"/>
            <a:ext cx="272125" cy="27212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72768" y="4681728"/>
            <a:ext cx="4572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BIRLA DIVYA JYOTI, SILIGURI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Education Board — Vocational Training Project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5897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• Reuse • Re-educate • Report</a:t>
            </a:r>
            <a:endParaRPr lang="en-US" sz="1300" dirty="0"/>
          </a:p>
        </p:txBody>
      </p:sp>
      <p:pic>
        <p:nvPicPr>
          <p:cNvPr id="11" name="Image 1" descr="assets/ph_mascot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371600"/>
            <a:ext cx="4892040" cy="3913632"/>
          </a:xfrm>
          <a:prstGeom prst="rect">
            <a:avLst/>
          </a:prstGeom>
          <a:effectLst>
            <a:outerShdw sx="100000" sy="100000" kx="0" ky="0" algn="bl" rotWithShape="0" blurRad="127000" dist="38100" dir="5400000">
              <a:srgbClr val="000000">
                <a:alpha val="50000"/>
              </a:srgbClr>
            </a:outerShdw>
          </a:effectLst>
        </p:spPr>
      </p:pic>
      <p:sp>
        <p:nvSpPr>
          <p:cNvPr id="12" name="Text 8"/>
          <p:cNvSpPr/>
          <p:nvPr/>
        </p:nvSpPr>
        <p:spPr>
          <a:xfrm>
            <a:off x="6720840" y="5394960"/>
            <a:ext cx="4892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Trash Talk squad — suited up and ready for a cleaner BDJ</a:t>
            </a:r>
            <a:endParaRPr lang="en-US" sz="11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FFFFFF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REALITY CHECK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AE6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our bins are the front line of the plastic crisis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66160" cy="2880360"/>
          </a:xfrm>
          <a:prstGeom prst="roundRect">
            <a:avLst>
              <a:gd name="adj" fmla="val 4444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38528" y="1874520"/>
            <a:ext cx="786384" cy="786384"/>
          </a:xfrm>
          <a:prstGeom prst="ellipse">
            <a:avLst/>
          </a:prstGeom>
          <a:solidFill>
            <a:srgbClr val="06B6D4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6" name="Image 0" descr="assets/ic_fis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988" y="2078980"/>
            <a:ext cx="377464" cy="377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7889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11M+ tonnes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41248" y="3346704"/>
            <a:ext cx="29809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plastic flow into the ocean every single year — choking the marine life SDG 14 protects.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70832" y="1600200"/>
            <a:ext cx="3566160" cy="2880360"/>
          </a:xfrm>
          <a:prstGeom prst="roundRect">
            <a:avLst>
              <a:gd name="adj" fmla="val 4444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760720" y="1874520"/>
            <a:ext cx="786384" cy="786384"/>
          </a:xfrm>
          <a:prstGeom prst="ellipse">
            <a:avLst/>
          </a:prstGeom>
          <a:solidFill>
            <a:srgbClr val="3B82F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1" name="Image 1" descr="assets/ic_wat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180" y="2078980"/>
            <a:ext cx="377464" cy="3774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53712" y="27889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years</a:t>
            </a:r>
            <a:endParaRPr lang="en-US" sz="2700" dirty="0"/>
          </a:p>
        </p:txBody>
      </p:sp>
      <p:sp>
        <p:nvSpPr>
          <p:cNvPr id="13" name="Text 9"/>
          <p:cNvSpPr/>
          <p:nvPr/>
        </p:nvSpPr>
        <p:spPr>
          <a:xfrm>
            <a:off x="4663440" y="3346704"/>
            <a:ext cx="29809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one plastic bottle to break down. Every wrapper we throw today outlives all of us.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193024" y="1600200"/>
            <a:ext cx="3566160" cy="2880360"/>
          </a:xfrm>
          <a:prstGeom prst="roundRect">
            <a:avLst>
              <a:gd name="adj" fmla="val 4444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DC262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582912" y="1874520"/>
            <a:ext cx="786384" cy="786384"/>
          </a:xfrm>
          <a:prstGeom prst="ellipse">
            <a:avLst/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6" name="Image 2" descr="assets/ic_tra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7372" y="2078980"/>
            <a:ext cx="377464" cy="3774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75904" y="27889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mixed bin</a:t>
            </a:r>
            <a:endParaRPr lang="en-US" sz="2700" dirty="0"/>
          </a:p>
        </p:txBody>
      </p:sp>
      <p:sp>
        <p:nvSpPr>
          <p:cNvPr id="18" name="Text 13"/>
          <p:cNvSpPr/>
          <p:nvPr/>
        </p:nvSpPr>
        <p:spPr>
          <a:xfrm>
            <a:off x="8485632" y="3346704"/>
            <a:ext cx="29809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our starting point at BDJ — food, paper and plastic dumped together, value lost forever.</a:t>
            </a:r>
            <a:endParaRPr lang="en-US" sz="1250" dirty="0"/>
          </a:p>
        </p:txBody>
      </p:sp>
      <p:pic>
        <p:nvPicPr>
          <p:cNvPr id="19" name="Image 3" descr="assets/ph_mixedbi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754880"/>
            <a:ext cx="2377440" cy="1572768"/>
          </a:xfrm>
          <a:prstGeom prst="rect">
            <a:avLst/>
          </a:prstGeom>
          <a:effectLst>
            <a:outerShdw sx="100000" sy="100000" kx="0" ky="0" algn="bl" rotWithShape="0" blurRad="127000" dist="38100" dir="5400000">
              <a:srgbClr val="000000">
                <a:alpha val="50000"/>
              </a:srgbClr>
            </a:outerShdw>
          </a:effectLst>
        </p:spPr>
      </p:pic>
      <p:sp>
        <p:nvSpPr>
          <p:cNvPr id="20" name="Text 14"/>
          <p:cNvSpPr/>
          <p:nvPr/>
        </p:nvSpPr>
        <p:spPr>
          <a:xfrm>
            <a:off x="3200400" y="4983480"/>
            <a:ext cx="8321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 — our own corridor bin. </a:t>
            </a:r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segregation, wet + dry mixed, recyclables ruined. This is exactly what the next 12 weeks fix.</a:t>
            </a:r>
            <a:endParaRPr lang="en-US" sz="15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FFFFFF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MISSION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one school's waste habit into a whole community's superpower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858000" cy="1298448"/>
          </a:xfrm>
          <a:prstGeom prst="roundRect">
            <a:avLst>
              <a:gd name="adj" fmla="val 98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65376"/>
            <a:ext cx="676656" cy="676656"/>
          </a:xfrm>
          <a:prstGeom prst="ellipse">
            <a:avLst/>
          </a:prstGeom>
          <a:solidFill>
            <a:srgbClr val="D9770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6" name="Image 0" descr="assets/ic_recyc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71" y="2041307"/>
            <a:ext cx="324795" cy="32479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645920"/>
            <a:ext cx="55778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12 — RESPONSIBLE CONSUMPTION &amp; PRODUCTION</a:t>
            </a:r>
            <a:endParaRPr lang="en-US" sz="14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what we throw away, cut single-use plastics, and build a colour-coded segregation system that sticks.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48640" y="3035808"/>
            <a:ext cx="6858000" cy="1298448"/>
          </a:xfrm>
          <a:prstGeom prst="roundRect">
            <a:avLst>
              <a:gd name="adj" fmla="val 985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3346704"/>
            <a:ext cx="676656" cy="676656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0" name="Image 1" descr="assets/ic_fis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71" y="3522635"/>
            <a:ext cx="324795" cy="32479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3127248"/>
            <a:ext cx="55778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14 — LIFE BELOW WATER</a:t>
            </a:r>
            <a:endParaRPr lang="en-US" sz="14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how plastic pollution hits oceans and rivers — then stop it at the bin, long before it reaches the Mahananda.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7680960" y="1554480"/>
            <a:ext cx="3977640" cy="2779776"/>
          </a:xfrm>
          <a:prstGeom prst="roundRect">
            <a:avLst>
              <a:gd name="adj" fmla="val 4605"/>
            </a:avLst>
          </a:prstGeom>
          <a:solidFill>
            <a:srgbClr val="14532D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7955280" y="1783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WINNING LOOKS LIKE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001000" y="2194560"/>
            <a:ext cx="3429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sustainable school waste plan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Student-led awareness campaigns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IoT smart bin prototype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measurable drop in plastic — proven with our own data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8640" y="470916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 every student  →  install the system school-wide  →  prove the reduction with data.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2103120" y="5349240"/>
            <a:ext cx="548640" cy="548640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7" name="Image 2" descr="assets/ic_clipbo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766" y="5491886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691640" y="59436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4251960" y="5349240"/>
            <a:ext cx="548640" cy="548640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0" name="Image 3" descr="assets/ic_bullhor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606" y="5491886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840480" y="59436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6400800" y="5349240"/>
            <a:ext cx="548640" cy="548640"/>
          </a:xfrm>
          <a:prstGeom prst="ellipse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3" name="Image 4" descr="assets/ic_chi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3446" y="5491886"/>
            <a:ext cx="263347" cy="26334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989320" y="59436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Bin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8549640" y="5349240"/>
            <a:ext cx="548640" cy="548640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6" name="Image 5" descr="assets/ic_chartbar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2286" y="5491886"/>
            <a:ext cx="263347" cy="263347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138160" y="59436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12-WEEK GAME PLAN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phases, one glow-up: from mixed bins to a school that sorts on autopilot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33472" cy="379476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07008" y="1481328"/>
            <a:ext cx="1316736" cy="457200"/>
          </a:xfrm>
          <a:prstGeom prst="roundRect">
            <a:avLst>
              <a:gd name="adj" fmla="val 48000"/>
            </a:avLst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1207008" y="148132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1–3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481328" y="2194560"/>
            <a:ext cx="768096" cy="768096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8" name="Image 0" descr="assets/ic_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033" y="2394265"/>
            <a:ext cx="368686" cy="3686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3108960"/>
            <a:ext cx="24505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&amp; AUDIT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68096" y="3566160"/>
            <a:ext cx="21945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SDG 12 &amp; 14, form teams, run the waste audit + habit survey, research plastic's ocean impact.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410712" y="1691640"/>
            <a:ext cx="2633472" cy="379476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069080" y="1481328"/>
            <a:ext cx="1316736" cy="457200"/>
          </a:xfrm>
          <a:prstGeom prst="roundRect">
            <a:avLst>
              <a:gd name="adj" fmla="val 48000"/>
            </a:avLst>
          </a:prstGeom>
          <a:solidFill>
            <a:srgbClr val="0D9488"/>
          </a:solidFill>
          <a:ln/>
        </p:spPr>
      </p:sp>
      <p:sp>
        <p:nvSpPr>
          <p:cNvPr id="13" name="Text 10"/>
          <p:cNvSpPr/>
          <p:nvPr/>
        </p:nvSpPr>
        <p:spPr>
          <a:xfrm>
            <a:off x="4069080" y="148132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4–6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343400" y="2194560"/>
            <a:ext cx="768096" cy="768096"/>
          </a:xfrm>
          <a:prstGeom prst="ellipse">
            <a:avLst/>
          </a:prstGeom>
          <a:solidFill>
            <a:srgbClr val="0D9488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5" name="Image 1" descr="assets/ic_clip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105" y="2394265"/>
            <a:ext cx="368686" cy="36868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502152" y="3108960"/>
            <a:ext cx="24505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SYSTEM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3630168" y="3566160"/>
            <a:ext cx="21945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the 3-bin setup, install the smart bin sensor, train monitoring squads, go live daily.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6272784" y="1691640"/>
            <a:ext cx="2633472" cy="379476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931152" y="1481328"/>
            <a:ext cx="1316736" cy="457200"/>
          </a:xfrm>
          <a:prstGeom prst="roundRect">
            <a:avLst>
              <a:gd name="adj" fmla="val 48000"/>
            </a:avLst>
          </a:prstGeom>
          <a:solidFill>
            <a:srgbClr val="EA580C"/>
          </a:solidFill>
          <a:ln/>
        </p:spPr>
      </p:sp>
      <p:sp>
        <p:nvSpPr>
          <p:cNvPr id="20" name="Text 16"/>
          <p:cNvSpPr/>
          <p:nvPr/>
        </p:nvSpPr>
        <p:spPr>
          <a:xfrm>
            <a:off x="6931152" y="148132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7–9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7205472" y="2194560"/>
            <a:ext cx="768096" cy="768096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2" name="Image 2" descr="assets/ic_bullhor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5177" y="2394265"/>
            <a:ext cx="368686" cy="36868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364224" y="3108960"/>
            <a:ext cx="24505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A58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&amp; CREATE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6492240" y="3566160"/>
            <a:ext cx="21945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Single-Use Plastic Week, NGO expert session, upcycling workshop — eco-bricks, art &amp; planters.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9134856" y="1691640"/>
            <a:ext cx="2633472" cy="379476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9793224" y="1481328"/>
            <a:ext cx="1316736" cy="457200"/>
          </a:xfrm>
          <a:prstGeom prst="roundRect">
            <a:avLst>
              <a:gd name="adj" fmla="val 48000"/>
            </a:avLst>
          </a:prstGeom>
          <a:solidFill>
            <a:srgbClr val="2563EB"/>
          </a:solidFill>
          <a:ln/>
        </p:spPr>
      </p:sp>
      <p:sp>
        <p:nvSpPr>
          <p:cNvPr id="27" name="Text 22"/>
          <p:cNvSpPr/>
          <p:nvPr/>
        </p:nvSpPr>
        <p:spPr>
          <a:xfrm>
            <a:off x="9793224" y="148132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10–12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10067544" y="2194560"/>
            <a:ext cx="768096" cy="768096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9" name="Image 3" descr="assets/ic_chartb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7249" y="2394265"/>
            <a:ext cx="368686" cy="36868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226296" y="3108960"/>
            <a:ext cx="24505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&amp; PROOF</a:t>
            </a:r>
            <a:endParaRPr lang="en-US" sz="1500" dirty="0"/>
          </a:p>
        </p:txBody>
      </p:sp>
      <p:sp>
        <p:nvSpPr>
          <p:cNvPr id="31" name="Text 25"/>
          <p:cNvSpPr/>
          <p:nvPr/>
        </p:nvSpPr>
        <p:spPr>
          <a:xfrm>
            <a:off x="9354312" y="3566160"/>
            <a:ext cx="21945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Neighbourhood drive, re-audit vs baseline, present outcomes + next-year sustainability plan.</a:t>
            </a:r>
            <a:endParaRPr lang="en-US" sz="1150" dirty="0"/>
          </a:p>
        </p:txBody>
      </p:sp>
      <p:sp>
        <p:nvSpPr>
          <p:cNvPr id="32" name="Text 26"/>
          <p:cNvSpPr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phase ships a deliverable:  audit report → system plan → campaign docs → final report &amp; recommendations.</a:t>
            </a:r>
            <a:endParaRPr lang="en-US" sz="13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 — MAKING OF THE AUDIT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manage what you don't measure — one week, every bin, weighed &amp; logged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960120"/>
          </a:xfrm>
          <a:prstGeom prst="roundRect">
            <a:avLst>
              <a:gd name="adj" fmla="val 11429"/>
            </a:avLst>
          </a:prstGeom>
          <a:solidFill>
            <a:srgbClr val="134E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55448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423160" y="1783080"/>
            <a:ext cx="512064" cy="512064"/>
          </a:xfrm>
          <a:prstGeom prst="ellipse">
            <a:avLst/>
          </a:prstGeom>
          <a:solidFill>
            <a:srgbClr val="0D9488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7" name="Image 0" descr="assets/ic_weigh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297" y="1916217"/>
            <a:ext cx="245791" cy="24579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026664" y="1664208"/>
            <a:ext cx="2450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quantity &amp; type of waste generated over one week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550408" y="1783080"/>
            <a:ext cx="512064" cy="512064"/>
          </a:xfrm>
          <a:prstGeom prst="ellipse">
            <a:avLst/>
          </a:prstGeom>
          <a:solidFill>
            <a:srgbClr val="0D9488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0" name="Image 1" descr="assets/ic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545" y="1916217"/>
            <a:ext cx="245791" cy="2457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153912" y="1664208"/>
            <a:ext cx="2450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segregation efficiency — sorted vs mixed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8677656" y="1783080"/>
            <a:ext cx="512064" cy="512064"/>
          </a:xfrm>
          <a:prstGeom prst="ellipse">
            <a:avLst/>
          </a:prstGeom>
          <a:solidFill>
            <a:srgbClr val="0D9488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3" name="Image 2" descr="assets/ic_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793" y="1916217"/>
            <a:ext cx="245791" cy="24579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281160" y="1664208"/>
            <a:ext cx="24505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plastic usage patterns &amp; hotspots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27889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25400">
            <a:solidFill>
              <a:srgbClr val="16A34A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1938528" y="3035808"/>
            <a:ext cx="786384" cy="786384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7" name="Image 3" descr="assets/ic_lea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988" y="3240268"/>
            <a:ext cx="377464" cy="37746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" y="3950208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BIODEGRADABLE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822960" y="438912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waste • fruit peels • paper • cloth • pencil shavings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822960" y="51937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headed for compost, not landfill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4370832" y="27889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25400">
            <a:solidFill>
              <a:srgbClr val="2563EB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5760720" y="3035808"/>
            <a:ext cx="786384" cy="786384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3" name="Image 4" descr="assets/ic_recyc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180" y="3240268"/>
            <a:ext cx="377464" cy="37746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507992" y="3950208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RECYCLABLE</a:t>
            </a:r>
            <a:endParaRPr lang="en-US" sz="1700" dirty="0"/>
          </a:p>
        </p:txBody>
      </p:sp>
      <p:sp>
        <p:nvSpPr>
          <p:cNvPr id="25" name="Text 18"/>
          <p:cNvSpPr/>
          <p:nvPr/>
        </p:nvSpPr>
        <p:spPr>
          <a:xfrm>
            <a:off x="4645152" y="438912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Plastic bottles • glass • cans • clean cardboard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4645152" y="51937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sorted clean so it actually gets recycled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8193024" y="27889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25400">
            <a:solidFill>
              <a:srgbClr val="DC2626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9582912" y="3035808"/>
            <a:ext cx="786384" cy="786384"/>
          </a:xfrm>
          <a:prstGeom prst="ellipse">
            <a:avLst/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9" name="Image 5" descr="assets/ic_trash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7372" y="3240268"/>
            <a:ext cx="377464" cy="37746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8330184" y="3950208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NON-RECYCLABLE</a:t>
            </a:r>
            <a:endParaRPr lang="en-US" sz="1700" dirty="0"/>
          </a:p>
        </p:txBody>
      </p:sp>
      <p:sp>
        <p:nvSpPr>
          <p:cNvPr id="31" name="Text 23"/>
          <p:cNvSpPr/>
          <p:nvPr/>
        </p:nvSpPr>
        <p:spPr>
          <a:xfrm>
            <a:off x="8467344" y="438912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Multilayer plastic • chips packets • juice cartons • thermocol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8467344" y="51937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the stuff we work to design out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548640" y="59893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34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category gets its own weighing log — the Week-2 numbers become our baseline for the whole project.</a:t>
            </a:r>
            <a:endParaRPr lang="en-US" sz="13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3653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WEEK-2 AUDIT DATA — BDJ SILIGURI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5A30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weekly data collection (sample week) • all weights in kilograms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36192"/>
          <a:ext cx="78638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554480"/>
                <a:gridCol w="1371600"/>
                <a:gridCol w="1554480"/>
                <a:gridCol w="109728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31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Biodegradable (kg)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A3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Recyclable (kg)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Non-Recyclable (kg)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26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(kg)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531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Tuesday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Wednesday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Thursday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Saturday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E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Sunday (hostel/office)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653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 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A3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A3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A3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A3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122.2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F9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A30D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732520" y="1536192"/>
            <a:ext cx="2926080" cy="1316736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887968" y="1920240"/>
            <a:ext cx="512064" cy="512064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7" name="Image 0" descr="assets/ic_tab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105" y="2053377"/>
            <a:ext cx="245791" cy="2457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28048" y="1609344"/>
            <a:ext cx="20482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250" b="1" dirty="0">
                <a:solidFill>
                  <a:srgbClr val="3653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collection points</a:t>
            </a:r>
            <a:endParaRPr lang="en-US" sz="1250" dirty="0"/>
          </a:p>
          <a:p>
            <a:pPr indent="0" marL="0">
              <a:lnSpc>
                <a:spcPts val="12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Classrooms, canteen, staff room, corridors &amp; office bins — all weighed daily at 3 PM.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8732520" y="3017520"/>
            <a:ext cx="2926080" cy="1316736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887968" y="3401568"/>
            <a:ext cx="512064" cy="512064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1" name="Image 1" descr="assets/ic_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105" y="3534705"/>
            <a:ext cx="245791" cy="24579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528048" y="3090672"/>
            <a:ext cx="20482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250" b="1" dirty="0">
                <a:solidFill>
                  <a:srgbClr val="3653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squad of 12</a:t>
            </a:r>
            <a:endParaRPr lang="en-US" sz="1250" dirty="0"/>
          </a:p>
          <a:p>
            <a:pPr indent="0" marL="0">
              <a:lnSpc>
                <a:spcPts val="12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in gloves + aprons sorted and logged every category by hand.</a:t>
            </a:r>
            <a:endParaRPr lang="en-US" sz="1250" dirty="0"/>
          </a:p>
        </p:txBody>
      </p:sp>
      <p:sp>
        <p:nvSpPr>
          <p:cNvPr id="13" name="Shape 8"/>
          <p:cNvSpPr/>
          <p:nvPr/>
        </p:nvSpPr>
        <p:spPr>
          <a:xfrm>
            <a:off x="8732520" y="4498848"/>
            <a:ext cx="2926080" cy="1316736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887968" y="4882896"/>
            <a:ext cx="512064" cy="512064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5" name="Image 2" descr="assets/ic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105" y="5016033"/>
            <a:ext cx="245791" cy="245791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528048" y="4572000"/>
            <a:ext cx="20482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250" b="1" dirty="0">
                <a:solidFill>
                  <a:srgbClr val="3653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twice</a:t>
            </a:r>
            <a:endParaRPr lang="en-US" sz="1250" dirty="0"/>
          </a:p>
          <a:p>
            <a:pPr indent="0" marL="0">
              <a:lnSpc>
                <a:spcPts val="12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weight cross-checked by a second team member before entering the log.</a:t>
            </a:r>
            <a:endParaRPr lang="en-US" sz="1250" dirty="0"/>
          </a:p>
        </p:txBody>
      </p:sp>
      <p:sp>
        <p:nvSpPr>
          <p:cNvPr id="17" name="Text 11"/>
          <p:cNvSpPr/>
          <p:nvPr/>
        </p:nvSpPr>
        <p:spPr>
          <a:xfrm>
            <a:off x="640080" y="6035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D7C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 recorded by the BDJ audit squad, Week 2 • Sunday covers hostel &amp; office waste only</a:t>
            </a:r>
            <a:endParaRPr lang="en-US" sz="11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3653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WASTE REPRESENTATION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5A30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week of data, now in pictures — composition and daily flow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12080" cy="420624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graphicFrame>
        <p:nvGraphicFramePr>
          <p:cNvPr id="5" name="Chart 0" descr=""/>
          <p:cNvGraphicFramePr/>
          <p:nvPr/>
        </p:nvGraphicFramePr>
        <p:xfrm>
          <a:off x="777240" y="1828800"/>
          <a:ext cx="475488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 3"/>
          <p:cNvSpPr/>
          <p:nvPr/>
        </p:nvSpPr>
        <p:spPr>
          <a:xfrm>
            <a:off x="822960" y="5230368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3653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2/3 of our waste can be composted on campus — it never needs a landfill.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080760" y="1600200"/>
            <a:ext cx="5577840" cy="420624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graphicFrame>
        <p:nvGraphicFramePr>
          <p:cNvPr id="8" name="Chart 1" descr=""/>
          <p:cNvGraphicFramePr/>
          <p:nvPr/>
        </p:nvGraphicFramePr>
        <p:xfrm>
          <a:off x="6309360" y="1828800"/>
          <a:ext cx="512064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 5"/>
          <p:cNvSpPr/>
          <p:nvPr/>
        </p:nvSpPr>
        <p:spPr>
          <a:xfrm>
            <a:off x="6355080" y="5321808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3653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Friday spikes every week — canteen special + activity day = extra wrappers.</a:t>
            </a:r>
            <a:endParaRPr lang="en-US" sz="11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NUMBERS TELL US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analysis — totals, segregation efficiency, plastic patterns &amp; the peak day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440680" cy="1783080"/>
          </a:xfrm>
          <a:prstGeom prst="roundRect">
            <a:avLst>
              <a:gd name="adj" fmla="val 71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039112"/>
            <a:ext cx="914400" cy="914400"/>
          </a:xfrm>
          <a:prstGeom prst="ellipse">
            <a:avLst/>
          </a:prstGeom>
          <a:solidFill>
            <a:srgbClr val="16A34A"/>
          </a:solidFill>
          <a:ln/>
        </p:spPr>
      </p:sp>
      <p:pic>
        <p:nvPicPr>
          <p:cNvPr id="6" name="Image 0" descr="assets/ic_weigh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2267712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174650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122.2 kg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1920240" y="2441448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WEEKLY WASTE</a:t>
            </a:r>
            <a:endParaRPr lang="en-US" sz="12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17.5 kg generated per day across campus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600200"/>
            <a:ext cx="5440680" cy="1783080"/>
          </a:xfrm>
          <a:prstGeom prst="roundRect">
            <a:avLst>
              <a:gd name="adj" fmla="val 71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9672" y="2039112"/>
            <a:ext cx="914400" cy="91440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1" name="Image 1" descr="assets/ic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2267712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35240" y="174650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62% / 38%</a:t>
            </a:r>
            <a:endParaRPr lang="en-US" sz="3300" dirty="0"/>
          </a:p>
        </p:txBody>
      </p:sp>
      <p:sp>
        <p:nvSpPr>
          <p:cNvPr id="13" name="Text 9"/>
          <p:cNvSpPr/>
          <p:nvPr/>
        </p:nvSpPr>
        <p:spPr>
          <a:xfrm>
            <a:off x="7635240" y="2441448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SEGREGATED vs MIXED</a:t>
            </a:r>
            <a:endParaRPr lang="en-US" sz="12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62% reached the right bin — 38% still mixed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3566160"/>
            <a:ext cx="5440680" cy="1783080"/>
          </a:xfrm>
          <a:prstGeom prst="roundRect">
            <a:avLst>
              <a:gd name="adj" fmla="val 71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04672" y="4005072"/>
            <a:ext cx="914400" cy="914400"/>
          </a:xfrm>
          <a:prstGeom prst="ellipse">
            <a:avLst/>
          </a:prstGeom>
          <a:solidFill>
            <a:srgbClr val="DC2626"/>
          </a:solidFill>
          <a:ln/>
        </p:spPr>
      </p:sp>
      <p:pic>
        <p:nvPicPr>
          <p:cNvPr id="16" name="Image 2" descr="assets/ic_b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272" y="4233672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920240" y="371246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14.8 kg</a:t>
            </a:r>
            <a:endParaRPr lang="en-US" sz="3300" dirty="0"/>
          </a:p>
        </p:txBody>
      </p:sp>
      <p:sp>
        <p:nvSpPr>
          <p:cNvPr id="18" name="Text 13"/>
          <p:cNvSpPr/>
          <p:nvPr/>
        </p:nvSpPr>
        <p:spPr>
          <a:xfrm>
            <a:off x="1920240" y="4407408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PLASTIC WASTE</a:t>
            </a:r>
            <a:endParaRPr lang="en-US" sz="12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68% of it single-use: bottles, wrappers, straws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63640" y="3566160"/>
            <a:ext cx="5440680" cy="1783080"/>
          </a:xfrm>
          <a:prstGeom prst="roundRect">
            <a:avLst>
              <a:gd name="adj" fmla="val 71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19672" y="4005072"/>
            <a:ext cx="914400" cy="91440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1" name="Image 3" descr="assets/ic_calend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8272" y="4233672"/>
            <a:ext cx="457200" cy="457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35240" y="371246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</a:t>
            </a:r>
            <a:endParaRPr lang="en-US" sz="3300" dirty="0"/>
          </a:p>
        </p:txBody>
      </p:sp>
      <p:sp>
        <p:nvSpPr>
          <p:cNvPr id="23" name="Text 17"/>
          <p:cNvSpPr/>
          <p:nvPr/>
        </p:nvSpPr>
        <p:spPr>
          <a:xfrm>
            <a:off x="7635240" y="4407408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WASTE DAY — 23.9 kg</a:t>
            </a:r>
            <a:endParaRPr lang="en-US" sz="12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Canteen special + weekly activity day packaging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548640" y="5577840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14532D"/>
          </a:solidFill>
          <a:ln/>
        </p:spPr>
      </p:sp>
      <p:sp>
        <p:nvSpPr>
          <p:cNvPr id="25" name="Text 19"/>
          <p:cNvSpPr/>
          <p:nvPr/>
        </p:nvSpPr>
        <p:spPr>
          <a:xfrm>
            <a:off x="822960" y="55778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PLASTIC ITEMS: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bottles  •  chips &amp; biscuit wrappers  •  straws  •  polybags  •  pen refills</a:t>
            </a:r>
            <a:endParaRPr lang="en-US" sz="15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4C1D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CHEMISTRY — KNOW YOUR POLYMER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integration: what our bins taught us about PET, PE and PVC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6616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25400">
            <a:solidFill>
              <a:srgbClr val="16A34A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755648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2322576"/>
            <a:ext cx="3200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Polyethylene Terephthalate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508760" y="269748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8" name="Text 6"/>
          <p:cNvSpPr/>
          <p:nvPr/>
        </p:nvSpPr>
        <p:spPr>
          <a:xfrm>
            <a:off x="1508760" y="269748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RECYCLABLE ✓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22960" y="3182112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&amp; soft-drink bottles. High recycling value if clean &amp; dry. Code ♳1.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22960" y="42793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i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~1.38 g/cm³ — SINKS in water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70832" y="1600200"/>
            <a:ext cx="356616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25400">
            <a:solidFill>
              <a:srgbClr val="2563EB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53712" y="1755648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4553712" y="2322576"/>
            <a:ext cx="3200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Polyethylene (HDPE / LDPE)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330952" y="269748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5330952" y="269748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RECYCLABLE ✓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645152" y="3182112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Milk pouches, polybags, bottle caps. Recyclable but rarely collected. Codes ♴2 / ♶4.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645152" y="42793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~0.92–0.96 g/cm³ — FLOATS in water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193024" y="1600200"/>
            <a:ext cx="356616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25400">
            <a:solidFill>
              <a:srgbClr val="DC2626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8375904" y="1755648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PVC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8375904" y="2322576"/>
            <a:ext cx="3200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Polyvinyl Chloride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153144" y="269748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22" name="Text 20"/>
          <p:cNvSpPr/>
          <p:nvPr/>
        </p:nvSpPr>
        <p:spPr>
          <a:xfrm>
            <a:off x="9153144" y="269748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✗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467344" y="3182112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Pipes, some wrappers &amp; toys. Releases toxic chlorine gases (dioxins, HCl) if burnt — never burn plastic!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467344" y="427939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i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~1.4 g/cm³ — SINKS in water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5074920"/>
            <a:ext cx="11091672" cy="1234440"/>
          </a:xfrm>
          <a:prstGeom prst="roundRect">
            <a:avLst>
              <a:gd name="adj" fmla="val 8889"/>
            </a:avLst>
          </a:prstGeom>
          <a:solidFill>
            <a:srgbClr val="4C1D95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22960" y="5394960"/>
            <a:ext cx="603504" cy="603504"/>
          </a:xfrm>
          <a:prstGeom prst="ellipse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7" name="Image 0" descr="assets/ic_vi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71" y="5551871"/>
            <a:ext cx="289682" cy="289682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600200" y="5138928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50" b="1" dirty="0">
                <a:solidFill>
                  <a:srgbClr val="DDD6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DEMO — THE FLOAT TEST:  </a:t>
            </a:r>
            <a:pPr indent="0" marL="0">
              <a:lnSpc>
                <a:spcPts val="19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plastic pieces in water → PE floats, PET &amp; PVC sink. A 2-minute density test that identifies the polymer — and tells us instantly which bin it belongs in.</a:t>
            </a:r>
            <a:endParaRPr lang="en-US" sz="14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LIKE A PRO — THE 3-BIN SYSTEM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Colour-coded, student-monitored, zero excuses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325880" y="1828800"/>
            <a:ext cx="2011680" cy="365760"/>
          </a:xfrm>
          <a:prstGeom prst="roundRect">
            <a:avLst>
              <a:gd name="adj" fmla="val 25000"/>
            </a:avLst>
          </a:prstGeom>
          <a:solidFill>
            <a:srgbClr val="16A34A"/>
          </a:solidFill>
          <a:ln/>
        </p:spPr>
      </p:sp>
      <p:sp>
        <p:nvSpPr>
          <p:cNvPr id="5" name="Shape 3"/>
          <p:cNvSpPr/>
          <p:nvPr/>
        </p:nvSpPr>
        <p:spPr>
          <a:xfrm>
            <a:off x="1463040" y="2240280"/>
            <a:ext cx="1737360" cy="1965960"/>
          </a:xfrm>
          <a:prstGeom prst="roundRect">
            <a:avLst>
              <a:gd name="adj" fmla="val 9474"/>
            </a:avLst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6" name="Image 0" descr="assets/ic_lea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0" y="2743200"/>
            <a:ext cx="731520" cy="731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43434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BIN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473659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BIODEGRADABLE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68680" y="5074920"/>
            <a:ext cx="2926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scraps, fruit peels, leaves, soiled paper — composted in the school pit.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148072" y="1828800"/>
            <a:ext cx="2011680" cy="365760"/>
          </a:xfrm>
          <a:prstGeom prst="roundRect">
            <a:avLst>
              <a:gd name="adj" fmla="val 25000"/>
            </a:avLst>
          </a:prstGeom>
          <a:solidFill>
            <a:srgbClr val="2563EB"/>
          </a:solidFill>
          <a:ln/>
        </p:spPr>
      </p:sp>
      <p:sp>
        <p:nvSpPr>
          <p:cNvPr id="11" name="Shape 8"/>
          <p:cNvSpPr/>
          <p:nvPr/>
        </p:nvSpPr>
        <p:spPr>
          <a:xfrm>
            <a:off x="5285232" y="2240280"/>
            <a:ext cx="1737360" cy="19659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2" name="Image 1" descr="assets/ic_recyc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152" y="2743200"/>
            <a:ext cx="731520" cy="7315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07992" y="43434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BIN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4507992" y="473659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RECYCLABLE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690872" y="5074920"/>
            <a:ext cx="2926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paper, plastic bottles, cans, cardboard — collected by the recycler weekly.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8970264" y="1828800"/>
            <a:ext cx="2011680" cy="365760"/>
          </a:xfrm>
          <a:prstGeom prst="roundRect">
            <a:avLst>
              <a:gd name="adj" fmla="val 25000"/>
            </a:avLst>
          </a:prstGeom>
          <a:solidFill>
            <a:srgbClr val="DC2626"/>
          </a:solidFill>
          <a:ln/>
        </p:spPr>
      </p:sp>
      <p:sp>
        <p:nvSpPr>
          <p:cNvPr id="17" name="Shape 13"/>
          <p:cNvSpPr/>
          <p:nvPr/>
        </p:nvSpPr>
        <p:spPr>
          <a:xfrm>
            <a:off x="9107424" y="2240280"/>
            <a:ext cx="1737360" cy="1965960"/>
          </a:xfrm>
          <a:prstGeom prst="roundRect">
            <a:avLst>
              <a:gd name="adj" fmla="val 9474"/>
            </a:avLst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8" name="Image 2" descr="assets/ic_tra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344" y="2743200"/>
            <a:ext cx="731520" cy="7315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30184" y="43434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BIN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8330184" y="473659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NON-RECYCLABLE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513064" y="5074920"/>
            <a:ext cx="2926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 wrappers, multilayer packs, broken pens — minimised, then safely disposed.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2103120" y="6053328"/>
            <a:ext cx="7955280" cy="502920"/>
          </a:xfrm>
          <a:prstGeom prst="roundRect">
            <a:avLst>
              <a:gd name="adj" fmla="val 49091"/>
            </a:avLst>
          </a:prstGeom>
          <a:solidFill>
            <a:srgbClr val="134E4A"/>
          </a:solidFill>
          <a:ln/>
        </p:spPr>
      </p:sp>
      <p:sp>
        <p:nvSpPr>
          <p:cNvPr id="23" name="Text 18"/>
          <p:cNvSpPr/>
          <p:nvPr/>
        </p:nvSpPr>
        <p:spPr>
          <a:xfrm>
            <a:off x="2103120" y="6053328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SQUADS check bins daily &amp; post a class-wise leaderboard — best sorters win bragging rights.</a:t>
            </a:r>
            <a:endParaRPr lang="en-US" sz="12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GROUND AT BDJ — EVERY WING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classroom, every wing: senior lab-coat crews took the message class to class</a:t>
            </a:r>
            <a:endParaRPr lang="en-US" sz="1500" dirty="0"/>
          </a:p>
        </p:txBody>
      </p:sp>
      <p:pic>
        <p:nvPicPr>
          <p:cNvPr id="4" name="Image 0" descr="assets/ph_class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Smart-board sessions on waste types</a:t>
            </a:r>
            <a:endParaRPr lang="en-US" sz="1050" dirty="0"/>
          </a:p>
        </p:txBody>
      </p:sp>
      <p:pic>
        <p:nvPicPr>
          <p:cNvPr id="6" name="Image 1" descr="assets/ph_class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7" name="Text 3"/>
          <p:cNvSpPr/>
          <p:nvPr/>
        </p:nvSpPr>
        <p:spPr>
          <a:xfrm>
            <a:off x="470916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 classes join the movement</a:t>
            </a:r>
            <a:endParaRPr lang="en-US" sz="1050" dirty="0"/>
          </a:p>
        </p:txBody>
      </p:sp>
      <p:pic>
        <p:nvPicPr>
          <p:cNvPr id="8" name="Image 2" descr="assets/ph_class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54864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demos wing by wing</a:t>
            </a:r>
            <a:endParaRPr lang="en-US" sz="1050" dirty="0"/>
          </a:p>
        </p:txBody>
      </p:sp>
      <p:pic>
        <p:nvPicPr>
          <p:cNvPr id="10" name="Image 3" descr="assets/ph_class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11" name="Text 5"/>
          <p:cNvSpPr/>
          <p:nvPr/>
        </p:nvSpPr>
        <p:spPr>
          <a:xfrm>
            <a:off x="470916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Q&amp;A — segregation becomes culture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9006840" y="1600200"/>
            <a:ext cx="2651760" cy="4480560"/>
          </a:xfrm>
          <a:prstGeom prst="roundRect">
            <a:avLst>
              <a:gd name="adj" fmla="val 4828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9235440" y="1828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HOOK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235440" y="22402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“Convenience Today, Crisis Tomorrow!”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2354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choice framed as a game — fast &amp; easy vs thinking ahead.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Posters, live votes and demos in every room, senior and junior.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7C2D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ZIPPY vs WISEY — STORYTELLING THAT STICKS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A58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Gamified mascots that made segregation something kids retell at lunch</a:t>
            </a:r>
            <a:endParaRPr lang="en-US" sz="1500" dirty="0"/>
          </a:p>
        </p:txBody>
      </p:sp>
      <p:pic>
        <p:nvPicPr>
          <p:cNvPr id="4" name="Image 0" descr="assets/ph_mascot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45920"/>
            <a:ext cx="5120640" cy="4069080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576072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on the smart board: classes vote Zippy-vs-Wisey in real time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943600" y="1645920"/>
            <a:ext cx="571500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C2626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199632" y="1719072"/>
            <a:ext cx="52120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ZIPPY — “Fast! Easy! I want it NOW!”</a:t>
            </a:r>
            <a:endParaRPr lang="en-US" sz="14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voice of convenience: single-use bottles, wrappers, zero thought. Every class knows a Zippy.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943600" y="3090672"/>
            <a:ext cx="571500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6A34A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199632" y="3163824"/>
            <a:ext cx="52120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🦉 WISEY — “Wait… let's think ahead.”</a:t>
            </a:r>
            <a:endParaRPr lang="en-US" sz="14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wise owl who sees the crisis tomorrow behind the convenience today — and chooses better.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943600" y="4535424"/>
            <a:ext cx="571500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7C3AED"/>
            </a:solidFill>
            <a:prstDash val="solid"/>
          </a:ln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199632" y="4608576"/>
            <a:ext cx="52120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🎮 WHY IT SLAPS</a:t>
            </a:r>
            <a:endParaRPr lang="en-US" sz="14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pressure flipped into planet pressure: live votes at the start and end of class — the swing measures the mind-change.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943600" y="6035040"/>
            <a:ext cx="5715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i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 change lands when it's a story — not a rule on a wall.</a:t>
            </a:r>
            <a:endParaRPr lang="en-US" sz="12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SMART BIN — OUR BIN GETS A BRAIN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ultrasonic sensor + three LEDs = a bin that reports its own fill level</a:t>
            </a:r>
            <a:endParaRPr lang="en-US" sz="1500" dirty="0"/>
          </a:p>
        </p:txBody>
      </p:sp>
      <p:pic>
        <p:nvPicPr>
          <p:cNvPr id="4" name="Image 0" descr="assets/smartb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3017520" cy="4315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5989320"/>
            <a:ext cx="3474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× ultrasonic sensor (HC-SR04) under the lid measures distance to the waste surface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4160520" y="1600200"/>
            <a:ext cx="7498080" cy="896112"/>
          </a:xfrm>
          <a:prstGeom prst="roundRect">
            <a:avLst>
              <a:gd name="adj" fmla="val 14286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22C55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0" y="1819656"/>
            <a:ext cx="457200" cy="457200"/>
          </a:xfrm>
          <a:prstGeom prst="ellipse">
            <a:avLst/>
          </a:prstGeom>
          <a:solidFill>
            <a:srgbClr val="22C55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74920" y="1655064"/>
            <a:ext cx="6400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LED — bin has space</a:t>
            </a:r>
            <a:endParaRPr lang="en-US" sz="14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level around 20% — all good, keep sorting.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160520" y="2651760"/>
            <a:ext cx="7498080" cy="896112"/>
          </a:xfrm>
          <a:prstGeom prst="roundRect">
            <a:avLst>
              <a:gd name="adj" fmla="val 14286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FACC1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89120" y="2871216"/>
            <a:ext cx="457200" cy="457200"/>
          </a:xfrm>
          <a:prstGeom prst="ellipse">
            <a:avLst/>
          </a:prstGeom>
          <a:solidFill>
            <a:srgbClr val="FACC1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74920" y="2706624"/>
            <a:ext cx="6400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 LED — bin getting full</a:t>
            </a:r>
            <a:endParaRPr lang="en-US" sz="14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level around 60% — housekeeping gets a heads-up.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160520" y="3703320"/>
            <a:ext cx="7498080" cy="896112"/>
          </a:xfrm>
          <a:prstGeom prst="roundRect">
            <a:avLst>
              <a:gd name="adj" fmla="val 14286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389120" y="3922776"/>
            <a:ext cx="457200" cy="457200"/>
          </a:xfrm>
          <a:prstGeom prst="ellipse">
            <a:avLst/>
          </a:prstGeom>
          <a:solidFill>
            <a:srgbClr val="EF444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74920" y="3758184"/>
            <a:ext cx="6400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LED — bin full, collection required</a:t>
            </a:r>
            <a:endParaRPr lang="en-US" sz="14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level 90%+ — instant alert, bin must be cleared.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4160520" y="4892040"/>
            <a:ext cx="7498080" cy="1691640"/>
          </a:xfrm>
          <a:prstGeom prst="roundRect">
            <a:avLst>
              <a:gd name="adj" fmla="val 7568"/>
            </a:avLst>
          </a:prstGeom>
          <a:solidFill>
            <a:srgbClr val="00E5A0">
              <a:alpha val="18000"/>
            </a:srgbClr>
          </a:solidFill>
          <a:ln w="19050">
            <a:solidFill>
              <a:srgbClr val="00E5A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07408" y="5440680"/>
            <a:ext cx="566928" cy="566928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7" name="Image 1" descr="assets/ic_lightbul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09" y="5588081"/>
            <a:ext cx="272125" cy="272125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166360" y="4983480"/>
            <a:ext cx="635508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 SCRIPT:  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paper into the bin and watch Green → Yellow → Red light up as the level rises. “In a real implementation, when the bin reaches the critical level, this information is transmitted to the municipal monitoring system — and to our own school housekeeping team.”</a:t>
            </a:r>
            <a:endParaRPr lang="en-US" sz="12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FFFFFF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7C2D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SCAN. REPORT. SORTED.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A58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QR code on every bin turns any student's phone into a waste-alert button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246120" cy="443484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5" name="Image 0" descr="assets/qr_dem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1828800"/>
            <a:ext cx="2286000" cy="2286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41832" y="4297680"/>
            <a:ext cx="2468880" cy="502920"/>
          </a:xfrm>
          <a:prstGeom prst="roundRect">
            <a:avLst>
              <a:gd name="adj" fmla="val 21818"/>
            </a:avLst>
          </a:prstGeom>
          <a:solidFill>
            <a:srgbClr val="111827"/>
          </a:solidFill>
          <a:ln/>
        </p:spPr>
      </p:sp>
      <p:sp>
        <p:nvSpPr>
          <p:cNvPr id="7" name="Text 4"/>
          <p:cNvSpPr/>
          <p:nvPr/>
        </p:nvSpPr>
        <p:spPr>
          <a:xfrm>
            <a:off x="941832" y="429768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BIN ID: BDJ-017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4937760"/>
            <a:ext cx="2971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Canteen corridor, ground floor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(demo QR — opens our Google Form)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114800" y="1600200"/>
            <a:ext cx="3657600" cy="4434840"/>
          </a:xfrm>
          <a:prstGeom prst="roundRect">
            <a:avLst>
              <a:gd name="adj" fmla="val 3500"/>
            </a:avLst>
          </a:prstGeom>
          <a:solidFill>
            <a:srgbClr val="7C2D12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370832" y="181051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ED7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🚨 WASTE ALERT FORM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370832" y="2331720"/>
            <a:ext cx="3154680" cy="585216"/>
          </a:xfrm>
          <a:prstGeom prst="roundRect">
            <a:avLst>
              <a:gd name="adj" fmla="val 1562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2" name="Image 1" descr="assets/ic_pi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136" y="2468880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956048" y="233172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— Bin BDJ-017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370832" y="3044952"/>
            <a:ext cx="3154680" cy="585216"/>
          </a:xfrm>
          <a:prstGeom prst="roundRect">
            <a:avLst>
              <a:gd name="adj" fmla="val 1562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2" descr="assets/ic_tra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136" y="3182112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56048" y="304495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— Overflowing waste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370832" y="3758184"/>
            <a:ext cx="3154680" cy="585216"/>
          </a:xfrm>
          <a:prstGeom prst="roundRect">
            <a:avLst>
              <a:gd name="adj" fmla="val 1562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8" name="Image 3" descr="assets/ic_war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136" y="3895344"/>
            <a:ext cx="310896" cy="31089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956048" y="375818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— High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370832" y="4471416"/>
            <a:ext cx="3154680" cy="585216"/>
          </a:xfrm>
          <a:prstGeom prst="roundRect">
            <a:avLst>
              <a:gd name="adj" fmla="val 1562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21" name="Image 4" descr="assets/ic_camer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136" y="4608576"/>
            <a:ext cx="310896" cy="31089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956048" y="447141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photograph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4370832" y="5184648"/>
            <a:ext cx="3154680" cy="585216"/>
          </a:xfrm>
          <a:prstGeom prst="roundRect">
            <a:avLst>
              <a:gd name="adj" fmla="val 1562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24" name="Image 5" descr="assets/ic_calendar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136" y="5321808"/>
            <a:ext cx="310896" cy="310896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956048" y="518464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&amp; time — auto-filled</a:t>
            </a:r>
            <a:endParaRPr lang="en-US" sz="1200" dirty="0"/>
          </a:p>
        </p:txBody>
      </p:sp>
      <p:sp>
        <p:nvSpPr>
          <p:cNvPr id="26" name="Shape 18"/>
          <p:cNvSpPr/>
          <p:nvPr/>
        </p:nvSpPr>
        <p:spPr>
          <a:xfrm>
            <a:off x="8092440" y="1600200"/>
            <a:ext cx="3566160" cy="443484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7" name="Text 19"/>
          <p:cNvSpPr/>
          <p:nvPr/>
        </p:nvSpPr>
        <p:spPr>
          <a:xfrm>
            <a:off x="8339328" y="181051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C2D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DEMO WORKS</a:t>
            </a:r>
            <a:endParaRPr lang="en-US" sz="1500" dirty="0"/>
          </a:p>
        </p:txBody>
      </p:sp>
      <p:sp>
        <p:nvSpPr>
          <p:cNvPr id="28" name="Shape 20"/>
          <p:cNvSpPr/>
          <p:nvPr/>
        </p:nvSpPr>
        <p:spPr>
          <a:xfrm>
            <a:off x="8339328" y="2304288"/>
            <a:ext cx="548640" cy="548640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9" name="Image 6" descr="assets/ic_mobil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1974" y="2446934"/>
            <a:ext cx="263347" cy="263347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9006840" y="2231136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SCAN the QR with any phone</a:t>
            </a:r>
            <a:endParaRPr lang="en-US" sz="1200" dirty="0"/>
          </a:p>
        </p:txBody>
      </p:sp>
      <p:sp>
        <p:nvSpPr>
          <p:cNvPr id="31" name="Shape 22"/>
          <p:cNvSpPr/>
          <p:nvPr/>
        </p:nvSpPr>
        <p:spPr>
          <a:xfrm>
            <a:off x="8339328" y="3218688"/>
            <a:ext cx="548640" cy="548640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32" name="Image 7" descr="assets/ic_sheet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1974" y="3361334"/>
            <a:ext cx="263347" cy="263347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9006840" y="3145536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SUBMIT the pre-filled alert form</a:t>
            </a:r>
            <a:endParaRPr lang="en-US" sz="1200" dirty="0"/>
          </a:p>
        </p:txBody>
      </p:sp>
      <p:sp>
        <p:nvSpPr>
          <p:cNvPr id="34" name="Shape 24"/>
          <p:cNvSpPr/>
          <p:nvPr/>
        </p:nvSpPr>
        <p:spPr>
          <a:xfrm>
            <a:off x="8339328" y="4133088"/>
            <a:ext cx="548640" cy="548640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35" name="Image 8" descr="assets/ic_tabl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1974" y="4275734"/>
            <a:ext cx="263347" cy="263347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9006840" y="4059936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DATA lands in a Google Sheet — our live demo database</a:t>
            </a:r>
            <a:endParaRPr lang="en-US" sz="1200" dirty="0"/>
          </a:p>
        </p:txBody>
      </p:sp>
      <p:sp>
        <p:nvSpPr>
          <p:cNvPr id="37" name="Shape 26"/>
          <p:cNvSpPr/>
          <p:nvPr/>
        </p:nvSpPr>
        <p:spPr>
          <a:xfrm>
            <a:off x="8339328" y="5047488"/>
            <a:ext cx="548640" cy="548640"/>
          </a:xfrm>
          <a:prstGeom prst="ellipse">
            <a:avLst/>
          </a:prstGeom>
          <a:solidFill>
            <a:srgbClr val="7C3AED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38" name="Image 9" descr="assets/ic_ey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1974" y="5190134"/>
            <a:ext cx="263347" cy="263347"/>
          </a:xfrm>
          <a:prstGeom prst="rect">
            <a:avLst/>
          </a:prstGeom>
        </p:spPr>
      </p:pic>
      <p:sp>
        <p:nvSpPr>
          <p:cNvPr id="39" name="Text 27"/>
          <p:cNvSpPr/>
          <p:nvPr/>
        </p:nvSpPr>
        <p:spPr>
          <a:xfrm>
            <a:off x="9006840" y="4974336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JUDGES watch the dashboard update in real time</a:t>
            </a:r>
            <a:endParaRPr lang="en-US" sz="1200" dirty="0"/>
          </a:p>
        </p:txBody>
      </p:sp>
      <p:sp>
        <p:nvSpPr>
          <p:cNvPr id="40" name="Text 28"/>
          <p:cNvSpPr/>
          <p:nvPr/>
        </p:nvSpPr>
        <p:spPr>
          <a:xfrm>
            <a:off x="548640" y="6217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C2D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municipality contact needed for the demo — the Sheet is the monitoring system.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THE LOOP — BDJ WORKERS RESPOND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smart bin doesn't just blink — it tells the school housekeeping staff exactly where to go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6060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90472" y="1847088"/>
            <a:ext cx="731520" cy="731520"/>
          </a:xfrm>
          <a:prstGeom prst="ellipse">
            <a:avLst/>
          </a:prstGeom>
          <a:solidFill>
            <a:srgbClr val="DC2626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6" name="Image 0" descr="assets/ic_bo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667" y="2037283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697480"/>
            <a:ext cx="2423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TRIGGER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49808" y="3054096"/>
            <a:ext cx="21945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 hits 90% — RED LED on, or a student files a QR alert</a:t>
            </a:r>
            <a:endParaRPr lang="en-US" sz="1050" dirty="0"/>
          </a:p>
        </p:txBody>
      </p:sp>
      <p:pic>
        <p:nvPicPr>
          <p:cNvPr id="9" name="Image 1" descr="assets/ic_arrow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68" y="2606040"/>
            <a:ext cx="219456" cy="21945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410712" y="1645920"/>
            <a:ext cx="26060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352544" y="1847088"/>
            <a:ext cx="731520" cy="731520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2" name="Image 2" descr="assets/ic_sm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739" y="2037283"/>
            <a:ext cx="351130" cy="35113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502152" y="2697480"/>
            <a:ext cx="2423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A58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NOTIFY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3611880" y="3054096"/>
            <a:ext cx="21945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Auto-alert to the housekeeping supervisor's phone: bin ID + location + priority</a:t>
            </a:r>
            <a:endParaRPr lang="en-US" sz="1050" dirty="0"/>
          </a:p>
        </p:txBody>
      </p:sp>
      <p:pic>
        <p:nvPicPr>
          <p:cNvPr id="15" name="Image 3" descr="assets/ic_arrow_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0" y="2606040"/>
            <a:ext cx="219456" cy="219456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272784" y="1645920"/>
            <a:ext cx="26060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7" name="Shape 11"/>
          <p:cNvSpPr/>
          <p:nvPr/>
        </p:nvSpPr>
        <p:spPr>
          <a:xfrm>
            <a:off x="7214616" y="1847088"/>
            <a:ext cx="731520" cy="731520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8" name="Image 4" descr="assets/ic_broom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4811" y="2037283"/>
            <a:ext cx="351130" cy="35113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364224" y="2697480"/>
            <a:ext cx="2423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6473952" y="3054096"/>
            <a:ext cx="21945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Nearest BDJ housekeeping staff member clears &amp; relines the bin</a:t>
            </a:r>
            <a:endParaRPr lang="en-US" sz="1050" dirty="0"/>
          </a:p>
        </p:txBody>
      </p:sp>
      <p:pic>
        <p:nvPicPr>
          <p:cNvPr id="21" name="Image 5" descr="assets/ic_arrow_dar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7112" y="2606040"/>
            <a:ext cx="219456" cy="219456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9134856" y="1645920"/>
            <a:ext cx="26060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3" name="Shape 15"/>
          <p:cNvSpPr/>
          <p:nvPr/>
        </p:nvSpPr>
        <p:spPr>
          <a:xfrm>
            <a:off x="10076688" y="1847088"/>
            <a:ext cx="731520" cy="731520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4" name="Image 6" descr="assets/ic_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6883" y="2037283"/>
            <a:ext cx="351130" cy="35113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9226296" y="2697480"/>
            <a:ext cx="2423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LOGGED</a:t>
            </a:r>
            <a:endParaRPr lang="en-US" sz="1400" dirty="0"/>
          </a:p>
        </p:txBody>
      </p:sp>
      <p:sp>
        <p:nvSpPr>
          <p:cNvPr id="26" name="Text 17"/>
          <p:cNvSpPr/>
          <p:nvPr/>
        </p:nvSpPr>
        <p:spPr>
          <a:xfrm>
            <a:off x="9336024" y="3054096"/>
            <a:ext cx="21945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Cleared time entered in the sheet — response time tracked per bin</a:t>
            </a:r>
            <a:endParaRPr lang="en-US" sz="1050" dirty="0"/>
          </a:p>
        </p:txBody>
      </p:sp>
      <p:pic>
        <p:nvPicPr>
          <p:cNvPr id="27" name="Image 7" descr="assets/ph_worke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4251960"/>
            <a:ext cx="3108960" cy="2103120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28" name="Shape 18"/>
          <p:cNvSpPr/>
          <p:nvPr/>
        </p:nvSpPr>
        <p:spPr>
          <a:xfrm>
            <a:off x="3886200" y="4251960"/>
            <a:ext cx="7754112" cy="2103120"/>
          </a:xfrm>
          <a:prstGeom prst="roundRect">
            <a:avLst>
              <a:gd name="adj" fmla="val 6087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29" name="Text 19"/>
          <p:cNvSpPr/>
          <p:nvPr/>
        </p:nvSpPr>
        <p:spPr>
          <a:xfrm>
            <a:off x="4160520" y="443484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ZONES &amp; RESPONSE TEAM</a:t>
            </a:r>
            <a:endParaRPr lang="en-US" sz="1450" dirty="0"/>
          </a:p>
        </p:txBody>
      </p:sp>
      <p:sp>
        <p:nvSpPr>
          <p:cNvPr id="30" name="Text 20"/>
          <p:cNvSpPr/>
          <p:nvPr/>
        </p:nvSpPr>
        <p:spPr>
          <a:xfrm>
            <a:off x="4160520" y="4828032"/>
            <a:ext cx="7223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BFDB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A — Junior wing &amp; library: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smart bins • 1 staff member on call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BFDB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B — Canteen &amp; corridors: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smart bins • 2 staff members (peak: lunch break)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BFDB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C — Senior wing &amp; labs: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smart bins • 1 staff member on call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response time: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15 minutes from RED alert to cleared bin</a:t>
            </a:r>
            <a:endParaRPr lang="en-US" sz="1250" dirty="0"/>
          </a:p>
        </p:txBody>
      </p:sp>
      <p:sp>
        <p:nvSpPr>
          <p:cNvPr id="31" name="Text 21"/>
          <p:cNvSpPr/>
          <p:nvPr/>
        </p:nvSpPr>
        <p:spPr>
          <a:xfrm>
            <a:off x="548640" y="63825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BDJ support staff — the real heroes of the loop</a:t>
            </a:r>
            <a:endParaRPr lang="en-US" sz="10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DEMO DASHBOARD — SAMPLE ALERT LOG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scan and sensor trigger becomes a row judges can watch appear live</a:t>
            </a:r>
            <a:endParaRPr lang="en-US" sz="15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908792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188720"/>
                <a:gridCol w="2377440"/>
                <a:gridCol w="1005840"/>
                <a:gridCol w="1828800"/>
                <a:gridCol w="1737360"/>
                <a:gridCol w="1353312"/>
              </a:tblGrid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 / Time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 ID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0E5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09:42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Canteen corridor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(RED)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B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13:15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Junior wing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 report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A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10:05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Senior labs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ACC1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(YELLOW)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Watchlist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13:22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Canteen corridor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(RED)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B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 11:48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Library entrance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 report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A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Thu 12:57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Canteen corridor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(RED)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B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13:31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BDJ-009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 hall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871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 report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C staff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EE7B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23D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5166360"/>
            <a:ext cx="256032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E5A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528523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alerts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40080" y="5806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logged in demo week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438144" y="5166360"/>
            <a:ext cx="256032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E5A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438144" y="528523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 min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3438144" y="5806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response time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236208" y="5166360"/>
            <a:ext cx="256032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E5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36208" y="528523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BDJ-017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236208" y="5806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busiest bin — canteen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034272" y="5166360"/>
            <a:ext cx="2560320" cy="1143000"/>
          </a:xfrm>
          <a:prstGeom prst="roundRect">
            <a:avLst>
              <a:gd name="adj" fmla="val 96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E5A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034272" y="528523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overflows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9034272" y="5806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smart bin go-live</a:t>
            </a:r>
            <a:endParaRPr lang="en-US" sz="11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FFFFFF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 — THE 3R PLAYBOOK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Reduce, Reuse, Recycle — plus compost, campaigns and smarter bins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600200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trike="sngStrike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Plastic bottle</a:t>
            </a:r>
            <a:endParaRPr lang="en-US" sz="1300" dirty="0"/>
          </a:p>
        </p:txBody>
      </p:sp>
      <p:pic>
        <p:nvPicPr>
          <p:cNvPr id="6" name="Image 0" descr="assets/ic_arrow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232" y="1837944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383280" y="160020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 bottle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2441448"/>
            <a:ext cx="539496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77240" y="2441448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trike="sngStrike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Polybag</a:t>
            </a:r>
            <a:endParaRPr lang="en-US" sz="1300" dirty="0"/>
          </a:p>
        </p:txBody>
      </p:sp>
      <p:pic>
        <p:nvPicPr>
          <p:cNvPr id="10" name="Image 1" descr="assets/ic_arrow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32" y="267919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83280" y="2441448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Cloth bag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548640" y="3282696"/>
            <a:ext cx="539496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777240" y="3282696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trike="sngStrike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Cling-wrapped snacks</a:t>
            </a:r>
            <a:endParaRPr lang="en-US" sz="1300" dirty="0"/>
          </a:p>
        </p:txBody>
      </p:sp>
      <p:pic>
        <p:nvPicPr>
          <p:cNvPr id="14" name="Image 2" descr="assets/ic_arrow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232" y="352044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383280" y="3282696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 lunchbox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548640" y="4123944"/>
            <a:ext cx="539496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7" name="Text 12"/>
          <p:cNvSpPr/>
          <p:nvPr/>
        </p:nvSpPr>
        <p:spPr>
          <a:xfrm>
            <a:off x="777240" y="4123944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trike="sngStrike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Straws &amp; cutlery</a:t>
            </a:r>
            <a:endParaRPr lang="en-US" sz="1300" dirty="0"/>
          </a:p>
        </p:txBody>
      </p:sp>
      <p:pic>
        <p:nvPicPr>
          <p:cNvPr id="18" name="Image 3" descr="assets/ic_arrow_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4361688"/>
            <a:ext cx="237744" cy="23774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383280" y="4123944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 it / reusable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548640" y="5074920"/>
            <a:ext cx="5394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Plus: compost pits for biodegradable waste • awareness posters • refill stations across campus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263640" y="1600200"/>
            <a:ext cx="5394960" cy="420624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graphicFrame>
        <p:nvGraphicFramePr>
          <p:cNvPr id="22" name="Chart 0" descr=""/>
          <p:cNvGraphicFramePr/>
          <p:nvPr/>
        </p:nvGraphicFramePr>
        <p:xfrm>
          <a:off x="6492240" y="1828800"/>
          <a:ext cx="493776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3" name="Text 16"/>
          <p:cNvSpPr/>
          <p:nvPr/>
        </p:nvSpPr>
        <p:spPr>
          <a:xfrm>
            <a:off x="6355080" y="5285232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↓ • recycling ↑ • plastic ↓ — proven by the Week-11 re-audit.</a:t>
            </a:r>
            <a:endParaRPr lang="en-US" sz="1150" dirty="0"/>
          </a:p>
        </p:txBody>
      </p:sp>
      <p:sp>
        <p:nvSpPr>
          <p:cNvPr id="24" name="Shape 17"/>
          <p:cNvSpPr/>
          <p:nvPr/>
        </p:nvSpPr>
        <p:spPr>
          <a:xfrm>
            <a:off x="548640" y="6035040"/>
            <a:ext cx="11091672" cy="566928"/>
          </a:xfrm>
          <a:prstGeom prst="roundRect">
            <a:avLst>
              <a:gd name="adj" fmla="val 19355"/>
            </a:avLst>
          </a:prstGeom>
          <a:solidFill>
            <a:srgbClr val="14532D"/>
          </a:solidFill>
          <a:ln/>
        </p:spPr>
      </p:sp>
      <p:sp>
        <p:nvSpPr>
          <p:cNvPr id="25" name="Text 18"/>
          <p:cNvSpPr/>
          <p:nvPr/>
        </p:nvSpPr>
        <p:spPr>
          <a:xfrm>
            <a:off x="822960" y="603504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WE TARGET AFTER IMPLEMENTATION:   </a:t>
            </a:r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waste ↓ 25%   •   recycling rate ↑ 40%   •   single-use plastic ↓ 60%</a:t>
            </a:r>
            <a:endParaRPr lang="en-US" sz="13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7724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spc="1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SORTS, BIG SHIFTS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463040" y="1645920"/>
            <a:ext cx="9235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i="1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audits make our decisions data-driven • smart bins make the system self-reporting • students make it a culture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2606040" cy="2377440"/>
          </a:xfrm>
          <a:prstGeom prst="roundRect">
            <a:avLst>
              <a:gd name="adj" fmla="val 538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16A3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00200" y="2670048"/>
            <a:ext cx="694944" cy="694944"/>
          </a:xfrm>
          <a:prstGeom prst="ellipse">
            <a:avLst/>
          </a:prstGeom>
          <a:solidFill>
            <a:srgbClr val="16A34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6" name="Image 0" descr="assets/ic_chartb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885" y="2850733"/>
            <a:ext cx="333573" cy="3335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347472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DATA-DRIVEN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41248" y="3840480"/>
            <a:ext cx="2194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weekly audit turns habits into numbers — and numbers into decisions.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456432" y="2468880"/>
            <a:ext cx="2606040" cy="2377440"/>
          </a:xfrm>
          <a:prstGeom prst="roundRect">
            <a:avLst>
              <a:gd name="adj" fmla="val 538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416552" y="2670048"/>
            <a:ext cx="694944" cy="694944"/>
          </a:xfrm>
          <a:prstGeom prst="ellipse">
            <a:avLst/>
          </a:prstGeom>
          <a:solidFill>
            <a:srgbClr val="06B6D4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1" name="Image 1" descr="assets/ic_ch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237" y="2850733"/>
            <a:ext cx="333573" cy="3335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47872" y="347472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TECH-ENABLED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3657600" y="3840480"/>
            <a:ext cx="2194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sensor, three LEDs and a QR code keep every bin honest, 24/7.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272784" y="2468880"/>
            <a:ext cx="2606040" cy="2377440"/>
          </a:xfrm>
          <a:prstGeom prst="roundRect">
            <a:avLst>
              <a:gd name="adj" fmla="val 538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EA580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232904" y="2670048"/>
            <a:ext cx="694944" cy="694944"/>
          </a:xfrm>
          <a:prstGeom prst="ellipse">
            <a:avLst/>
          </a:prstGeom>
          <a:solidFill>
            <a:srgbClr val="EA580C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16" name="Image 2" descr="assets/ic_handshak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589" y="2850733"/>
            <a:ext cx="333573" cy="33357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64224" y="347472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PEOPLE-POWERED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6473952" y="3840480"/>
            <a:ext cx="2194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report, BDJ housekeeping responds — a full loop inside our school.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089136" y="2468880"/>
            <a:ext cx="2606040" cy="2377440"/>
          </a:xfrm>
          <a:prstGeom prst="roundRect">
            <a:avLst>
              <a:gd name="adj" fmla="val 538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10049256" y="2670048"/>
            <a:ext cx="694944" cy="694944"/>
          </a:xfrm>
          <a:prstGeom prst="ellipse">
            <a:avLst/>
          </a:prstGeom>
          <a:solidFill>
            <a:srgbClr val="2563EB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pic>
        <p:nvPicPr>
          <p:cNvPr id="21" name="Image 3" descr="assets/ic_glob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9941" y="2850733"/>
            <a:ext cx="333573" cy="33357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80576" y="347472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SDG-ALIGNED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9290304" y="3840480"/>
            <a:ext cx="2194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D1FA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consumption (SDG 12) protecting life below water (SDG 14).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3017520" y="5257800"/>
            <a:ext cx="6126480" cy="658368"/>
          </a:xfrm>
          <a:prstGeom prst="roundRect">
            <a:avLst>
              <a:gd name="adj" fmla="val 50000"/>
            </a:avLst>
          </a:prstGeom>
          <a:solidFill>
            <a:srgbClr val="00E5A0"/>
          </a:solidFill>
          <a:ln/>
          <a:effectLst>
            <a:outerShdw sx="100000" sy="100000" kx="0" ky="0" algn="bl" rotWithShape="0" blurRad="127000" dist="38100" dir="5400000">
              <a:srgbClr val="000000">
                <a:alpha val="5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3017520" y="5257800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64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 WISEY. SORT TODAY. 🌊</a:t>
            </a:r>
            <a:endParaRPr lang="en-US" sz="2000" dirty="0"/>
          </a:p>
        </p:txBody>
      </p:sp>
      <p:sp>
        <p:nvSpPr>
          <p:cNvPr id="26" name="Text 20"/>
          <p:cNvSpPr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 •  Waste Segregation &amp; Plastic Reduction  •  SDG 12 &amp; 14  •  Birla Divya Jyoti, Siliguri</a:t>
            </a:r>
            <a:endParaRPr lang="en-US" sz="125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FFFFFF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AUDIT SQUAD — IN ACTION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Gloves on, logs out — the Week-2 waste audit as it actually happened on campus</a:t>
            </a:r>
            <a:endParaRPr lang="en-US" sz="1500" dirty="0"/>
          </a:p>
        </p:txBody>
      </p:sp>
      <p:pic>
        <p:nvPicPr>
          <p:cNvPr id="4" name="Image 0" descr="assets/ph_class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Spotting &amp; logging every waste hotspot</a:t>
            </a:r>
            <a:endParaRPr lang="en-US" sz="1050" dirty="0"/>
          </a:p>
        </p:txBody>
      </p:sp>
      <p:pic>
        <p:nvPicPr>
          <p:cNvPr id="6" name="Image 1" descr="assets/ph_class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7" name="Text 3"/>
          <p:cNvSpPr/>
          <p:nvPr/>
        </p:nvSpPr>
        <p:spPr>
          <a:xfrm>
            <a:off x="470916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corner of campus left unchecked</a:t>
            </a:r>
            <a:endParaRPr lang="en-US" sz="1050" dirty="0"/>
          </a:p>
        </p:txBody>
      </p:sp>
      <p:pic>
        <p:nvPicPr>
          <p:cNvPr id="8" name="Image 2" descr="assets/ph_class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54864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Gloved up — the squad heads out</a:t>
            </a:r>
            <a:endParaRPr lang="en-US" sz="1050" dirty="0"/>
          </a:p>
        </p:txBody>
      </p:sp>
      <p:pic>
        <p:nvPicPr>
          <p:cNvPr id="10" name="Image 3" descr="assets/ph_class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11" name="Text 5"/>
          <p:cNvSpPr/>
          <p:nvPr/>
        </p:nvSpPr>
        <p:spPr>
          <a:xfrm>
            <a:off x="470916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find sorted straight into the drum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9006840" y="1600200"/>
            <a:ext cx="2651760" cy="4480560"/>
          </a:xfrm>
          <a:prstGeom prst="roundRect">
            <a:avLst>
              <a:gd name="adj" fmla="val 4828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9235440" y="1828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235440" y="22402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“Weigh it. Log it. Verify it.”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2354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students, 9 collection points — every category weighed daily at 3 PM.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entry cross-checked by a second squad member before it enters the log.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SEGREGATION DRIVE — IN ACTION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corridor to compost drum — the 3-bin habit, practised by the people who built it</a:t>
            </a:r>
            <a:endParaRPr lang="en-US" sz="1500" dirty="0"/>
          </a:p>
        </p:txBody>
      </p:sp>
      <p:pic>
        <p:nvPicPr>
          <p:cNvPr id="4" name="Image 0" descr="assets/ph_class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waste, right bin — every single time</a:t>
            </a:r>
            <a:endParaRPr lang="en-US" sz="1050" dirty="0"/>
          </a:p>
        </p:txBody>
      </p:sp>
      <p:pic>
        <p:nvPicPr>
          <p:cNvPr id="6" name="Image 1" descr="assets/ph_class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7" name="Text 3"/>
          <p:cNvSpPr/>
          <p:nvPr/>
        </p:nvSpPr>
        <p:spPr>
          <a:xfrm>
            <a:off x="470916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Biodegradables head for the compost drum</a:t>
            </a:r>
            <a:endParaRPr lang="en-US" sz="1050" dirty="0"/>
          </a:p>
        </p:txBody>
      </p:sp>
      <p:pic>
        <p:nvPicPr>
          <p:cNvPr id="8" name="Image 2" descr="assets/ph_class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54864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Classrooms swept &amp; sorted daily</a:t>
            </a:r>
            <a:endParaRPr lang="en-US" sz="1050" dirty="0"/>
          </a:p>
        </p:txBody>
      </p:sp>
      <p:pic>
        <p:nvPicPr>
          <p:cNvPr id="10" name="Image 3" descr="assets/ph_class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11" name="Text 5"/>
          <p:cNvSpPr/>
          <p:nvPr/>
        </p:nvSpPr>
        <p:spPr>
          <a:xfrm>
            <a:off x="470916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squads keep every wing clean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9006840" y="1600200"/>
            <a:ext cx="2651760" cy="4480560"/>
          </a:xfrm>
          <a:prstGeom prst="roundRect">
            <a:avLst>
              <a:gd name="adj" fmla="val 4828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9235440" y="1828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HABIT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235440" y="22402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“Sort at the source — not at the dump.”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2354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Green, blue, red — colour first, throw second. The bins do the teaching.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Lab-coat crews model the habit until every class runs it on autopilot.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CAMPUS WE’RE CLEANING FOR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effort today, cleaner grounds tomorrow — the system works beyond the classroom</a:t>
            </a:r>
            <a:endParaRPr lang="en-US" sz="1500" dirty="0"/>
          </a:p>
        </p:txBody>
      </p:sp>
      <p:pic>
        <p:nvPicPr>
          <p:cNvPr id="4" name="Image 0" descr="assets/ph_class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Teamwork on every corridor</a:t>
            </a:r>
            <a:endParaRPr lang="en-US" sz="1050" dirty="0"/>
          </a:p>
        </p:txBody>
      </p:sp>
      <p:pic>
        <p:nvPicPr>
          <p:cNvPr id="6" name="Image 1" descr="assets/ph_class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7" name="Text 3"/>
          <p:cNvSpPr/>
          <p:nvPr/>
        </p:nvSpPr>
        <p:spPr>
          <a:xfrm>
            <a:off x="470916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throws — the sorted way</a:t>
            </a:r>
            <a:endParaRPr lang="en-US" sz="1050" dirty="0"/>
          </a:p>
        </p:txBody>
      </p:sp>
      <p:pic>
        <p:nvPicPr>
          <p:cNvPr id="8" name="Image 2" descr="assets/ph_class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54864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checks before the compost run</a:t>
            </a:r>
            <a:endParaRPr lang="en-US" sz="1050" dirty="0"/>
          </a:p>
        </p:txBody>
      </p:sp>
      <p:pic>
        <p:nvPicPr>
          <p:cNvPr id="10" name="Image 3" descr="assets/ph_class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11" name="Text 5"/>
          <p:cNvSpPr/>
          <p:nvPr/>
        </p:nvSpPr>
        <p:spPr>
          <a:xfrm>
            <a:off x="470916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prize — a clean, green BDJ campus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9006840" y="1600200"/>
            <a:ext cx="2651760" cy="4480560"/>
          </a:xfrm>
          <a:prstGeom prst="roundRect">
            <a:avLst>
              <a:gd name="adj" fmla="val 4828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9235440" y="1828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PAYOFF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235440" y="22402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“Small sorts, big shifts.”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2354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photo here is student-run — no outsourcing, no shortcuts.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stop: the neighbourhood clean-up drive in Weeks 10–12.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spc="100" kern="0" dirty="0">
                <a:solidFill>
                  <a:srgbClr val="1E3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HAND ON DECK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530352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from the drive — sweeping, sorting and hauling until the whole campus runs the system</a:t>
            </a:r>
            <a:endParaRPr lang="en-US" sz="1500" dirty="0"/>
          </a:p>
        </p:txBody>
      </p:sp>
      <p:pic>
        <p:nvPicPr>
          <p:cNvPr id="4" name="Image 0" descr="assets/ph_class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54864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drops — straight to the right drum</a:t>
            </a:r>
            <a:endParaRPr lang="en-US" sz="1050" dirty="0"/>
          </a:p>
        </p:txBody>
      </p:sp>
      <p:pic>
        <p:nvPicPr>
          <p:cNvPr id="6" name="Image 1" descr="assets/ph_class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60020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7" name="Text 3"/>
          <p:cNvSpPr/>
          <p:nvPr/>
        </p:nvSpPr>
        <p:spPr>
          <a:xfrm>
            <a:off x="4709160" y="340156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Hand-sorting recyclables from the pile</a:t>
            </a:r>
            <a:endParaRPr lang="en-US" sz="1050" dirty="0"/>
          </a:p>
        </p:txBody>
      </p:sp>
      <p:pic>
        <p:nvPicPr>
          <p:cNvPr id="8" name="Image 2" descr="assets/ph_class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54864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Sweep, scoop, sort — the daily routine</a:t>
            </a:r>
            <a:endParaRPr lang="en-US" sz="1050" dirty="0"/>
          </a:p>
        </p:txBody>
      </p:sp>
      <p:pic>
        <p:nvPicPr>
          <p:cNvPr id="10" name="Image 3" descr="assets/ph_class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40480"/>
            <a:ext cx="3977640" cy="1801368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pic>
      <p:sp>
        <p:nvSpPr>
          <p:cNvPr id="11" name="Text 5"/>
          <p:cNvSpPr/>
          <p:nvPr/>
        </p:nvSpPr>
        <p:spPr>
          <a:xfrm>
            <a:off x="4709160" y="56418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Kneeling down to catch every last scrap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9006840" y="1600200"/>
            <a:ext cx="2651760" cy="4480560"/>
          </a:xfrm>
          <a:prstGeom prst="roundRect">
            <a:avLst>
              <a:gd name="adj" fmla="val 4828"/>
            </a:avLst>
          </a:prstGeom>
          <a:solidFill>
            <a:srgbClr val="1E3A8A"/>
          </a:solidFill>
          <a:ln/>
          <a:effectLst>
            <a:outerShdw sx="100000" sy="100000" kx="0" ky="0" algn="bl" rotWithShape="0" blurRad="101600" dist="38100" dir="5400000">
              <a:srgbClr val="9CA3AF">
                <a:alpha val="4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9235440" y="1828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C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SPIRIT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235440" y="22402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“Nobody’s job — so it’s everybody’s job.”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2354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 and juniors rotate duty, so no wing is ever left out.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BE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drive is photographed and logged as evidence for the final report.</a:t>
            </a:r>
            <a:endParaRPr lang="en-US" sz="1200" dirty="0"/>
          </a:p>
        </p:txBody>
      </p:sp>
      <p:pic>
        <p:nvPicPr>
          <p:cNvPr id="9001" name="BDJ Logo"/>
          <p:cNvPicPr>
            <a:picLocks noChangeAspect="1"/>
          </p:cNvPicPr>
          <p:nvPr/>
        </p:nvPicPr>
        <p:blipFill>
          <a:blip r:embed="rIdBDJL"/>
          <a:stretch>
            <a:fillRect/>
          </a:stretch>
        </p:blipFill>
        <p:spPr>
          <a:xfrm>
            <a:off x="11771376" y="6492240"/>
            <a:ext cx="256032" cy="256032"/>
          </a:xfrm>
          <a:prstGeom prst="rect">
            <a:avLst/>
          </a:prstGeom>
        </p:spPr>
      </p:pic>
      <p:sp>
        <p:nvSpPr>
          <p:cNvPr id="9002" name="BDJ Footer Text"/>
          <p:cNvSpPr txBox="1"/>
          <p:nvPr/>
        </p:nvSpPr>
        <p:spPr>
          <a:xfrm>
            <a:off x="10143744" y="6492240"/>
            <a:ext cx="1554480" cy="25603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/>
            <a:r>
              <a:rPr lang="en-US" sz="850" b="1" spc="150">
                <a:solidFill>
                  <a:srgbClr val="3A3A3A"/>
                </a:solidFill>
                <a:latin typeface="Arial"/>
              </a:rPr>
              <a:t>BIRLA DIVYA JYOTI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2026-08-18T19:41:01Z</dcterms:created>
  <dcterms:modified xsi:type="dcterms:W3CDTF">2026-08-18T19:41:01Z</dcterms:modified>
</cp:coreProperties>
</file>